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7.xml" ContentType="application/vnd.openxmlformats-officedocument.drawingml.chart+xml"/>
  <Override PartName="/ppt/drawings/drawing2.xml" ContentType="application/vnd.openxmlformats-officedocument.drawingml.chartshape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8.xml" ContentType="application/vnd.openxmlformats-officedocument.drawingml.chart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11.xml" ContentType="application/vnd.openxmlformats-officedocument.drawingml.chart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4277" r:id="rId1"/>
    <p:sldMasterId id="2147484265" r:id="rId2"/>
    <p:sldMasterId id="2147484250" r:id="rId3"/>
    <p:sldMasterId id="2147483697" r:id="rId4"/>
    <p:sldMasterId id="2147484303" r:id="rId5"/>
  </p:sldMasterIdLst>
  <p:notesMasterIdLst>
    <p:notesMasterId r:id="rId39"/>
  </p:notesMasterIdLst>
  <p:sldIdLst>
    <p:sldId id="301" r:id="rId6"/>
    <p:sldId id="316" r:id="rId7"/>
    <p:sldId id="317" r:id="rId8"/>
    <p:sldId id="318" r:id="rId9"/>
    <p:sldId id="315" r:id="rId10"/>
    <p:sldId id="261" r:id="rId11"/>
    <p:sldId id="260" r:id="rId12"/>
    <p:sldId id="258" r:id="rId13"/>
    <p:sldId id="280" r:id="rId14"/>
    <p:sldId id="259" r:id="rId15"/>
    <p:sldId id="292" r:id="rId16"/>
    <p:sldId id="262" r:id="rId17"/>
    <p:sldId id="281" r:id="rId18"/>
    <p:sldId id="278" r:id="rId19"/>
    <p:sldId id="326" r:id="rId20"/>
    <p:sldId id="266" r:id="rId21"/>
    <p:sldId id="279" r:id="rId22"/>
    <p:sldId id="310" r:id="rId23"/>
    <p:sldId id="270" r:id="rId24"/>
    <p:sldId id="288" r:id="rId25"/>
    <p:sldId id="289" r:id="rId26"/>
    <p:sldId id="276" r:id="rId27"/>
    <p:sldId id="321" r:id="rId28"/>
    <p:sldId id="320" r:id="rId29"/>
    <p:sldId id="324" r:id="rId30"/>
    <p:sldId id="268" r:id="rId31"/>
    <p:sldId id="284" r:id="rId32"/>
    <p:sldId id="325" r:id="rId33"/>
    <p:sldId id="293" r:id="rId34"/>
    <p:sldId id="314" r:id="rId35"/>
    <p:sldId id="323" r:id="rId36"/>
    <p:sldId id="302" r:id="rId37"/>
    <p:sldId id="298" r:id="rId38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0D08"/>
    <a:srgbClr val="949494"/>
    <a:srgbClr val="001B50"/>
    <a:srgbClr val="990000"/>
    <a:srgbClr val="FA5438"/>
    <a:srgbClr val="F1EFFF"/>
    <a:srgbClr val="F6F6F4"/>
    <a:srgbClr val="FF0000"/>
    <a:srgbClr val="DE0D08"/>
    <a:srgbClr val="2963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570" autoAdjust="0"/>
    <p:restoredTop sz="94607" autoAdjust="0"/>
  </p:normalViewPr>
  <p:slideViewPr>
    <p:cSldViewPr>
      <p:cViewPr>
        <p:scale>
          <a:sx n="66" d="100"/>
          <a:sy n="66" d="100"/>
        </p:scale>
        <p:origin x="-3666" y="-37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5" d="100"/>
        <a:sy n="85" d="100"/>
      </p:scale>
      <p:origin x="0" y="6240"/>
    </p:cViewPr>
  </p:sorterViewPr>
  <p:notesViewPr>
    <p:cSldViewPr>
      <p:cViewPr varScale="1">
        <p:scale>
          <a:sx n="52" d="100"/>
          <a:sy n="52" d="100"/>
        </p:scale>
        <p:origin x="-1638" y="-9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Dawn.Neuman\Local%20Settings\Temporary%20Internet%20Files\Content.Outlook\G1X4T9HG\Degrees%20by%20Ethnicity.xls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Book3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Dawn.Neuman\Desktop\Book14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Dawn.Neuman\Desktop\Book14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Dawn.Neuman\Desktop\Book14.xls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Dawn.Neuman\Desktop\Book14.xls" TargetMode="Externa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Book3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Chart%20in%20Microsoft%20Office%20PowerPoint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Dawn.Neuman\Local%20Settings\Temporary%20Internet%20Files\Content.Outlook\G1X4T9HG\Degrees%20by%20Ethnicity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anchor="t" anchorCtr="0"/>
          <a:lstStyle/>
          <a:p>
            <a:pPr>
              <a:defRPr/>
            </a:pPr>
            <a:r>
              <a:rPr lang="en-US" sz="2000" b="0" dirty="0" smtClean="0">
                <a:latin typeface="Comic Sans MS" pitchFamily="66" charset="0"/>
              </a:rPr>
              <a:t>Below the poverty </a:t>
            </a:r>
            <a:r>
              <a:rPr lang="en-US" sz="2000" b="0" baseline="0" dirty="0" smtClean="0">
                <a:latin typeface="Comic Sans MS" pitchFamily="66" charset="0"/>
              </a:rPr>
              <a:t> </a:t>
            </a:r>
            <a:r>
              <a:rPr lang="en-US" sz="2000" b="0" dirty="0" smtClean="0">
                <a:latin typeface="Comic Sans MS" pitchFamily="66" charset="0"/>
              </a:rPr>
              <a:t>level, 2012</a:t>
            </a:r>
            <a:endParaRPr lang="en-US" sz="2000" b="0" dirty="0">
              <a:latin typeface="Comic Sans MS" pitchFamily="66" charset="0"/>
            </a:endParaRPr>
          </a:p>
        </c:rich>
      </c:tx>
      <c:layout>
        <c:manualLayout>
          <c:xMode val="edge"/>
          <c:yMode val="edge"/>
          <c:x val="0.15623076923076926"/>
          <c:y val="0.10317460317460321"/>
        </c:manualLayout>
      </c:layout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</c:v>
                </c:pt>
              </c:strCache>
            </c:strRef>
          </c:tx>
          <c:spPr>
            <a:ln>
              <a:solidFill>
                <a:schemeClr val="accent2">
                  <a:lumMod val="50000"/>
                </a:schemeClr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FF00">
                  <a:alpha val="31000"/>
                </a:srgbClr>
              </a:solidFill>
              <a:ln>
                <a:solidFill>
                  <a:schemeClr val="accent2">
                    <a:lumMod val="50000"/>
                  </a:schemeClr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FFFF00">
                  <a:alpha val="31000"/>
                </a:srgbClr>
              </a:solidFill>
              <a:ln>
                <a:solidFill>
                  <a:schemeClr val="accent2">
                    <a:lumMod val="50000"/>
                  </a:schemeClr>
                </a:solidFill>
              </a:ln>
            </c:spPr>
          </c:dPt>
          <c:dLbls>
            <c:txPr>
              <a:bodyPr/>
              <a:lstStyle/>
              <a:p>
                <a:pPr>
                  <a:defRPr sz="20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Ventura</c:v>
                </c:pt>
                <c:pt idx="1">
                  <c:v>CA</c:v>
                </c:pt>
              </c:strCache>
            </c:strRef>
          </c:cat>
          <c:val>
            <c:numRef>
              <c:f>Sheet1!$B$2:$B$3</c:f>
              <c:numCache>
                <c:formatCode>0.00%</c:formatCode>
                <c:ptCount val="2"/>
                <c:pt idx="0">
                  <c:v>0.10199999999999998</c:v>
                </c:pt>
                <c:pt idx="1">
                  <c:v>0.14200000000000004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4697088"/>
        <c:axId val="44698624"/>
      </c:barChart>
      <c:catAx>
        <c:axId val="44697088"/>
        <c:scaling>
          <c:orientation val="maxMin"/>
        </c:scaling>
        <c:delete val="0"/>
        <c:axPos val="l"/>
        <c:majorTickMark val="out"/>
        <c:minorTickMark val="none"/>
        <c:tickLblPos val="nextTo"/>
        <c:txPr>
          <a:bodyPr anchor="ctr" anchorCtr="0"/>
          <a:lstStyle/>
          <a:p>
            <a:pPr algn="just">
              <a:defRPr sz="2000"/>
            </a:pPr>
            <a:endParaRPr lang="en-US"/>
          </a:p>
        </c:txPr>
        <c:crossAx val="44698624"/>
        <c:crosses val="autoZero"/>
        <c:auto val="1"/>
        <c:lblAlgn val="ctr"/>
        <c:lblOffset val="100"/>
        <c:noMultiLvlLbl val="0"/>
      </c:catAx>
      <c:valAx>
        <c:axId val="44698624"/>
        <c:scaling>
          <c:orientation val="minMax"/>
          <c:max val="0.2"/>
          <c:min val="0"/>
        </c:scaling>
        <c:delete val="1"/>
        <c:axPos val="t"/>
        <c:numFmt formatCode="0.00%" sourceLinked="1"/>
        <c:majorTickMark val="out"/>
        <c:minorTickMark val="none"/>
        <c:tickLblPos val="none"/>
        <c:crossAx val="44697088"/>
        <c:crosses val="autoZero"/>
        <c:crossBetween val="between"/>
        <c:majorUnit val="0.1"/>
      </c:valAx>
    </c:plotArea>
    <c:plotVisOnly val="1"/>
    <c:dispBlanksAs val="gap"/>
    <c:showDLblsOverMax val="0"/>
  </c:chart>
  <c:spPr>
    <a:ln cmpd="sng">
      <a:solidFill>
        <a:srgbClr val="C0504D">
          <a:lumMod val="50000"/>
        </a:srgbClr>
      </a:solidFill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485389326334207"/>
          <c:y val="1.8518518518518528E-2"/>
          <c:w val="0.51549715660542461"/>
          <c:h val="0.85916192767570754"/>
        </c:manualLayout>
      </c:layout>
      <c:pieChart>
        <c:varyColors val="1"/>
        <c:ser>
          <c:idx val="0"/>
          <c:order val="0"/>
          <c:tx>
            <c:strRef>
              <c:f>Numbers!$F$39</c:f>
              <c:strCache>
                <c:ptCount val="1"/>
                <c:pt idx="0">
                  <c:v>AY 10-11</c:v>
                </c:pt>
              </c:strCache>
            </c:strRef>
          </c:tx>
          <c:spPr>
            <a:ln>
              <a:solidFill>
                <a:schemeClr val="accent3">
                  <a:lumMod val="50000"/>
                </a:schemeClr>
              </a:solidFill>
            </a:ln>
          </c:spPr>
          <c:cat>
            <c:strRef>
              <c:f>Numbers!$E$40:$E$44</c:f>
              <c:strCache>
                <c:ptCount val="5"/>
                <c:pt idx="0">
                  <c:v>Afri.Amr.</c:v>
                </c:pt>
                <c:pt idx="1">
                  <c:v>Asian</c:v>
                </c:pt>
                <c:pt idx="2">
                  <c:v>Hispanic</c:v>
                </c:pt>
                <c:pt idx="3">
                  <c:v>Natv. Amr.</c:v>
                </c:pt>
                <c:pt idx="4">
                  <c:v>White/Unkn</c:v>
                </c:pt>
              </c:strCache>
            </c:strRef>
          </c:cat>
          <c:val>
            <c:numRef>
              <c:f>Numbers!$F$40:$F$44</c:f>
              <c:numCache>
                <c:formatCode>General</c:formatCode>
                <c:ptCount val="5"/>
                <c:pt idx="0">
                  <c:v>20</c:v>
                </c:pt>
                <c:pt idx="1">
                  <c:v>58</c:v>
                </c:pt>
                <c:pt idx="2">
                  <c:v>193</c:v>
                </c:pt>
                <c:pt idx="3">
                  <c:v>5</c:v>
                </c:pt>
                <c:pt idx="4">
                  <c:v>596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  <c:spPr>
        <a:ln w="22225">
          <a:solidFill>
            <a:srgbClr val="FF0000"/>
          </a:solidFill>
        </a:ln>
      </c:spPr>
    </c:sideWall>
    <c:backWall>
      <c:thickness val="0"/>
      <c:spPr>
        <a:ln w="22225">
          <a:solidFill>
            <a:srgbClr val="FF0000"/>
          </a:solidFill>
        </a:ln>
      </c:spPr>
    </c:backWall>
    <c:plotArea>
      <c:layout>
        <c:manualLayout>
          <c:layoutTarget val="inner"/>
          <c:xMode val="edge"/>
          <c:yMode val="edge"/>
          <c:x val="0.14112910886139246"/>
          <c:y val="8.4362293696338811E-2"/>
          <c:w val="0.66308439960629961"/>
          <c:h val="0.72010429617350635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Dropped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Sheet1!$A$2:$A$7</c:f>
              <c:strCache>
                <c:ptCount val="5"/>
                <c:pt idx="0">
                  <c:v>F09</c:v>
                </c:pt>
                <c:pt idx="1">
                  <c:v>SP10</c:v>
                </c:pt>
                <c:pt idx="2">
                  <c:v>F10</c:v>
                </c:pt>
                <c:pt idx="3">
                  <c:v>SP11</c:v>
                </c:pt>
                <c:pt idx="4">
                  <c:v>F11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138</c:v>
                </c:pt>
                <c:pt idx="1">
                  <c:v>83</c:v>
                </c:pt>
                <c:pt idx="3">
                  <c:v>66</c:v>
                </c:pt>
                <c:pt idx="4">
                  <c:v>104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Transferred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cat>
            <c:strRef>
              <c:f>Sheet1!$A$2:$A$7</c:f>
              <c:strCache>
                <c:ptCount val="5"/>
                <c:pt idx="0">
                  <c:v>F09</c:v>
                </c:pt>
                <c:pt idx="1">
                  <c:v>SP10</c:v>
                </c:pt>
                <c:pt idx="2">
                  <c:v>F10</c:v>
                </c:pt>
                <c:pt idx="3">
                  <c:v>SP11</c:v>
                </c:pt>
                <c:pt idx="4">
                  <c:v>F11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76</c:v>
                </c:pt>
                <c:pt idx="1">
                  <c:v>76</c:v>
                </c:pt>
                <c:pt idx="3">
                  <c:v>38</c:v>
                </c:pt>
                <c:pt idx="4">
                  <c:v>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5116416"/>
        <c:axId val="85117952"/>
        <c:axId val="0"/>
      </c:bar3DChart>
      <c:catAx>
        <c:axId val="8511641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-1620000"/>
          <a:lstStyle/>
          <a:p>
            <a:pPr>
              <a:defRPr sz="1600" baseline="0">
                <a:latin typeface="Comic Sans MS" pitchFamily="66" charset="0"/>
              </a:defRPr>
            </a:pPr>
            <a:endParaRPr lang="en-US"/>
          </a:p>
        </c:txPr>
        <c:crossAx val="85117952"/>
        <c:crosses val="autoZero"/>
        <c:auto val="1"/>
        <c:lblAlgn val="ctr"/>
        <c:lblOffset val="100"/>
        <c:noMultiLvlLbl val="0"/>
      </c:catAx>
      <c:valAx>
        <c:axId val="8511795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2000" b="0" dirty="0" smtClean="0">
                    <a:latin typeface="Comic Sans MS" pitchFamily="66" charset="0"/>
                  </a:rPr>
                  <a:t>Number of Students</a:t>
                </a:r>
                <a:endParaRPr lang="en-US" sz="2000" b="0" dirty="0">
                  <a:latin typeface="Comic Sans MS" pitchFamily="66" charset="0"/>
                </a:endParaRPr>
              </a:p>
            </c:rich>
          </c:tx>
          <c:layout>
            <c:manualLayout>
              <c:xMode val="edge"/>
              <c:yMode val="edge"/>
              <c:x val="5.09950988269324E-2"/>
              <c:y val="0.1174062458294408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Comic Sans MS" pitchFamily="66" charset="0"/>
              </a:defRPr>
            </a:pPr>
            <a:endParaRPr lang="en-US"/>
          </a:p>
        </c:txPr>
        <c:crossAx val="8511641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6137120359955079"/>
          <c:y val="0.33753592241647762"/>
          <c:w val="0.23193938648294013"/>
          <c:h val="0.18028779297324676"/>
        </c:manualLayout>
      </c:layout>
      <c:overlay val="0"/>
      <c:txPr>
        <a:bodyPr/>
        <a:lstStyle/>
        <a:p>
          <a:pPr>
            <a:defRPr>
              <a:latin typeface="Comic Sans MS" pitchFamily="66" charset="0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634409829206199"/>
          <c:y val="2.1652705645836851E-2"/>
          <c:w val="0.80619203849519094"/>
          <c:h val="0.7982250656167978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FF000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dPt>
          <c:dLbls>
            <c:txPr>
              <a:bodyPr/>
              <a:lstStyle/>
              <a:p>
                <a:pPr>
                  <a:defRPr sz="1800">
                    <a:latin typeface="Comic Sans MS" pitchFamily="66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Sheet1!$D$21:$K$21</c:f>
              <c:strCache>
                <c:ptCount val="8"/>
                <c:pt idx="0">
                  <c:v>2004/05</c:v>
                </c:pt>
                <c:pt idx="1">
                  <c:v>2005/06</c:v>
                </c:pt>
                <c:pt idx="2">
                  <c:v>2006/07</c:v>
                </c:pt>
                <c:pt idx="3">
                  <c:v>2007/08</c:v>
                </c:pt>
                <c:pt idx="4">
                  <c:v>2008/09</c:v>
                </c:pt>
                <c:pt idx="5">
                  <c:v>2009/10</c:v>
                </c:pt>
                <c:pt idx="6">
                  <c:v>2010/11</c:v>
                </c:pt>
                <c:pt idx="7">
                  <c:v>2011/12</c:v>
                </c:pt>
              </c:strCache>
            </c:strRef>
          </c:cat>
          <c:val>
            <c:numRef>
              <c:f>Sheet1!$D$22:$K$22</c:f>
              <c:numCache>
                <c:formatCode>0%</c:formatCode>
                <c:ptCount val="8"/>
                <c:pt idx="0">
                  <c:v>0.23862729449321629</c:v>
                </c:pt>
                <c:pt idx="1">
                  <c:v>0.10307802433786685</c:v>
                </c:pt>
                <c:pt idx="2">
                  <c:v>6.2416107382550434E-2</c:v>
                </c:pt>
                <c:pt idx="3">
                  <c:v>6.2893081761006539E-2</c:v>
                </c:pt>
                <c:pt idx="4">
                  <c:v>8.6731763354394267E-2</c:v>
                </c:pt>
                <c:pt idx="5">
                  <c:v>0.10442386831275705</c:v>
                </c:pt>
                <c:pt idx="6">
                  <c:v>0.20098643649815098</c:v>
                </c:pt>
                <c:pt idx="7">
                  <c:v>7.9106737320212353E-2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0874624"/>
        <c:axId val="70876160"/>
      </c:barChart>
      <c:catAx>
        <c:axId val="70874624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 rot="-1740000" vert="horz"/>
          <a:lstStyle/>
          <a:p>
            <a:pPr>
              <a:defRPr sz="1200">
                <a:latin typeface="Comic Sans MS" pitchFamily="66" charset="0"/>
              </a:defRPr>
            </a:pPr>
            <a:endParaRPr lang="en-US"/>
          </a:p>
        </c:txPr>
        <c:crossAx val="70876160"/>
        <c:crosses val="autoZero"/>
        <c:auto val="1"/>
        <c:lblAlgn val="ctr"/>
        <c:lblOffset val="100"/>
        <c:noMultiLvlLbl val="0"/>
      </c:catAx>
      <c:valAx>
        <c:axId val="70876160"/>
        <c:scaling>
          <c:orientation val="minMax"/>
        </c:scaling>
        <c:delete val="1"/>
        <c:axPos val="l"/>
        <c:majorGridlines/>
        <c:title>
          <c:tx>
            <c:rich>
              <a:bodyPr rot="-5400000" vert="horz"/>
              <a:lstStyle/>
              <a:p>
                <a:pPr>
                  <a:defRPr sz="1600" b="0">
                    <a:latin typeface="Comic Sans MS" pitchFamily="66" charset="0"/>
                  </a:defRPr>
                </a:pPr>
                <a:r>
                  <a:rPr lang="en-US" sz="2800" b="0" dirty="0">
                    <a:latin typeface="Comic Sans MS" pitchFamily="66" charset="0"/>
                  </a:rPr>
                  <a:t>% increase </a:t>
                </a:r>
              </a:p>
            </c:rich>
          </c:tx>
          <c:layout>
            <c:manualLayout>
              <c:xMode val="edge"/>
              <c:yMode val="edge"/>
              <c:x val="9.3310495278999331E-3"/>
              <c:y val="0.20119652806557067"/>
            </c:manualLayout>
          </c:layout>
          <c:overlay val="0"/>
        </c:title>
        <c:numFmt formatCode="0%" sourceLinked="0"/>
        <c:majorTickMark val="out"/>
        <c:minorTickMark val="none"/>
        <c:tickLblPos val="none"/>
        <c:crossAx val="70874624"/>
        <c:crosses val="autoZero"/>
        <c:crossBetween val="between"/>
      </c:valAx>
      <c:spPr>
        <a:ln w="38100" cmpd="dbl">
          <a:solidFill>
            <a:schemeClr val="tx1"/>
          </a:solidFill>
        </a:ln>
        <a:effectLst/>
      </c:spPr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anchor="b" anchorCtr="1"/>
          <a:lstStyle/>
          <a:p>
            <a:pPr>
              <a:defRPr/>
            </a:pPr>
            <a:r>
              <a:rPr lang="en-US" sz="1600" dirty="0"/>
              <a:t>California</a:t>
            </a:r>
          </a:p>
        </c:rich>
      </c:tx>
      <c:layout>
        <c:manualLayout>
          <c:xMode val="edge"/>
          <c:yMode val="edge"/>
          <c:x val="0.38372922134733251"/>
          <c:y val="0"/>
        </c:manualLayout>
      </c:layout>
      <c:overlay val="0"/>
    </c:title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600" dirty="0">
                <a:latin typeface="Comic Sans MS" pitchFamily="66" charset="0"/>
              </a:rPr>
              <a:t>California</a:t>
            </a:r>
          </a:p>
        </c:rich>
      </c:tx>
      <c:layout>
        <c:manualLayout>
          <c:xMode val="edge"/>
          <c:yMode val="edge"/>
          <c:x val="0.39761811023622107"/>
          <c:y val="1.8518518518518556E-2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Sheet1!$J$3</c:f>
              <c:strCache>
                <c:ptCount val="1"/>
                <c:pt idx="0">
                  <c:v>Califroina</c:v>
                </c:pt>
              </c:strCache>
            </c:strRef>
          </c:tx>
          <c:dPt>
            <c:idx val="0"/>
            <c:bubble3D val="0"/>
            <c:spPr>
              <a:solidFill>
                <a:sysClr val="window" lastClr="FFFFFF">
                  <a:lumMod val="85000"/>
                </a:sysClr>
              </a:solidFill>
            </c:spPr>
          </c:dPt>
          <c:dPt>
            <c:idx val="1"/>
            <c:bubble3D val="0"/>
            <c:spPr>
              <a:solidFill>
                <a:srgbClr val="FF0000"/>
              </a:solidFill>
            </c:spPr>
          </c:dPt>
          <c:dPt>
            <c:idx val="2"/>
            <c:bubble3D val="0"/>
            <c:spPr>
              <a:solidFill>
                <a:srgbClr val="FFFF00"/>
              </a:solidFill>
            </c:spPr>
          </c:dPt>
          <c:dPt>
            <c:idx val="3"/>
            <c:bubble3D val="0"/>
            <c:spPr>
              <a:solidFill>
                <a:schemeClr val="accent2">
                  <a:lumMod val="75000"/>
                </a:schemeClr>
              </a:solidFill>
            </c:spPr>
          </c:dPt>
          <c:dPt>
            <c:idx val="4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</c:spPr>
          </c:dPt>
          <c:cat>
            <c:strRef>
              <c:f>Sheet1!$I$4:$I$8</c:f>
              <c:strCache>
                <c:ptCount val="5"/>
                <c:pt idx="0">
                  <c:v>White</c:v>
                </c:pt>
                <c:pt idx="1">
                  <c:v>Af Am</c:v>
                </c:pt>
                <c:pt idx="2">
                  <c:v>Nat Am</c:v>
                </c:pt>
                <c:pt idx="3">
                  <c:v>Asian</c:v>
                </c:pt>
                <c:pt idx="4">
                  <c:v>Hispanic</c:v>
                </c:pt>
              </c:strCache>
            </c:strRef>
          </c:cat>
          <c:val>
            <c:numRef>
              <c:f>Sheet1!$J$4:$J$8</c:f>
              <c:numCache>
                <c:formatCode>0</c:formatCode>
                <c:ptCount val="5"/>
                <c:pt idx="0">
                  <c:v>57.6</c:v>
                </c:pt>
                <c:pt idx="1">
                  <c:v>6.2</c:v>
                </c:pt>
                <c:pt idx="2">
                  <c:v>1</c:v>
                </c:pt>
                <c:pt idx="3">
                  <c:v>13</c:v>
                </c:pt>
                <c:pt idx="4">
                  <c:v>37.6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600" dirty="0">
                <a:latin typeface="Comic Sans MS" pitchFamily="66" charset="0"/>
              </a:rPr>
              <a:t>Ventura</a:t>
            </a:r>
            <a:r>
              <a:rPr lang="en-US" sz="1600" dirty="0"/>
              <a:t> </a:t>
            </a:r>
            <a:r>
              <a:rPr lang="en-US" sz="1600" dirty="0">
                <a:latin typeface="Comic Sans MS" pitchFamily="66" charset="0"/>
              </a:rPr>
              <a:t>County</a:t>
            </a:r>
          </a:p>
        </c:rich>
      </c:tx>
      <c:layout>
        <c:manualLayout>
          <c:xMode val="edge"/>
          <c:yMode val="edge"/>
          <c:x val="0.34852077865266973"/>
          <c:y val="0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Sheet1!$G$3</c:f>
              <c:strCache>
                <c:ptCount val="1"/>
                <c:pt idx="0">
                  <c:v>Ventura</c:v>
                </c:pt>
              </c:strCache>
            </c:strRef>
          </c:tx>
          <c:dPt>
            <c:idx val="0"/>
            <c:bubble3D val="0"/>
            <c:spPr>
              <a:solidFill>
                <a:sysClr val="window" lastClr="FFFFFF">
                  <a:lumMod val="85000"/>
                </a:sysClr>
              </a:solidFill>
            </c:spPr>
          </c:dPt>
          <c:dPt>
            <c:idx val="1"/>
            <c:bubble3D val="0"/>
            <c:spPr>
              <a:solidFill>
                <a:srgbClr val="FF0000"/>
              </a:solidFill>
            </c:spPr>
          </c:dPt>
          <c:dPt>
            <c:idx val="2"/>
            <c:bubble3D val="0"/>
            <c:spPr>
              <a:solidFill>
                <a:srgbClr val="FFFF00"/>
              </a:solidFill>
            </c:spPr>
          </c:dPt>
          <c:dPt>
            <c:idx val="3"/>
            <c:bubble3D val="0"/>
            <c:spPr>
              <a:solidFill>
                <a:schemeClr val="accent2">
                  <a:lumMod val="75000"/>
                </a:schemeClr>
              </a:solidFill>
            </c:spPr>
          </c:dPt>
          <c:dPt>
            <c:idx val="4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</c:spPr>
          </c:dPt>
          <c:cat>
            <c:strRef>
              <c:f>Sheet1!$F$4:$F$8</c:f>
              <c:strCache>
                <c:ptCount val="5"/>
                <c:pt idx="0">
                  <c:v>White</c:v>
                </c:pt>
                <c:pt idx="1">
                  <c:v>Af Am</c:v>
                </c:pt>
                <c:pt idx="2">
                  <c:v>Nat Am</c:v>
                </c:pt>
                <c:pt idx="3">
                  <c:v>Asian</c:v>
                </c:pt>
                <c:pt idx="4">
                  <c:v>Hispanic</c:v>
                </c:pt>
              </c:strCache>
            </c:strRef>
          </c:cat>
          <c:val>
            <c:numRef>
              <c:f>Sheet1!$G$4:$G$8</c:f>
              <c:numCache>
                <c:formatCode>0</c:formatCode>
                <c:ptCount val="5"/>
                <c:pt idx="0">
                  <c:v>68.7</c:v>
                </c:pt>
                <c:pt idx="1">
                  <c:v>1.8</c:v>
                </c:pt>
                <c:pt idx="2">
                  <c:v>1</c:v>
                </c:pt>
                <c:pt idx="3">
                  <c:v>6.7</c:v>
                </c:pt>
                <c:pt idx="4">
                  <c:v>40.300000000000004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600" baseline="0" dirty="0" smtClean="0">
                <a:latin typeface="Comic Sans MS" pitchFamily="66" charset="0"/>
              </a:rPr>
              <a:t>Channel</a:t>
            </a:r>
            <a:r>
              <a:rPr lang="en-US" sz="1600" baseline="0" dirty="0" smtClean="0"/>
              <a:t> </a:t>
            </a:r>
            <a:r>
              <a:rPr lang="en-US" sz="1600" baseline="0" dirty="0">
                <a:latin typeface="Comic Sans MS" pitchFamily="66" charset="0"/>
              </a:rPr>
              <a:t>Islands</a:t>
            </a:r>
          </a:p>
        </c:rich>
      </c:tx>
      <c:layout>
        <c:manualLayout>
          <c:xMode val="edge"/>
          <c:yMode val="edge"/>
          <c:x val="0.33252777777777937"/>
          <c:y val="3.2407407407407496E-2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Sheet1!$D$3</c:f>
              <c:strCache>
                <c:ptCount val="1"/>
                <c:pt idx="0">
                  <c:v>CI</c:v>
                </c:pt>
              </c:strCache>
            </c:strRef>
          </c:tx>
          <c:dPt>
            <c:idx val="0"/>
            <c:bubble3D val="0"/>
            <c:spPr>
              <a:solidFill>
                <a:schemeClr val="bg1">
                  <a:lumMod val="85000"/>
                </a:schemeClr>
              </a:solidFill>
            </c:spPr>
          </c:dPt>
          <c:dPt>
            <c:idx val="1"/>
            <c:bubble3D val="0"/>
            <c:spPr>
              <a:solidFill>
                <a:srgbClr val="FF0000"/>
              </a:solidFill>
            </c:spPr>
          </c:dPt>
          <c:dPt>
            <c:idx val="2"/>
            <c:bubble3D val="0"/>
            <c:spPr>
              <a:solidFill>
                <a:srgbClr val="FFFF00"/>
              </a:solidFill>
            </c:spPr>
          </c:dPt>
          <c:dPt>
            <c:idx val="3"/>
            <c:bubble3D val="0"/>
            <c:spPr>
              <a:solidFill>
                <a:schemeClr val="accent2">
                  <a:lumMod val="75000"/>
                </a:schemeClr>
              </a:solidFill>
            </c:spPr>
          </c:dPt>
          <c:dPt>
            <c:idx val="4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</c:spPr>
          </c:dPt>
          <c:cat>
            <c:strRef>
              <c:f>Sheet1!$C$4:$C$8</c:f>
              <c:strCache>
                <c:ptCount val="5"/>
                <c:pt idx="0">
                  <c:v>White</c:v>
                </c:pt>
                <c:pt idx="1">
                  <c:v>Af Am</c:v>
                </c:pt>
                <c:pt idx="2">
                  <c:v>Nat Am</c:v>
                </c:pt>
                <c:pt idx="3">
                  <c:v>Asian</c:v>
                </c:pt>
                <c:pt idx="4">
                  <c:v>Hispanic</c:v>
                </c:pt>
              </c:strCache>
            </c:strRef>
          </c:cat>
          <c:val>
            <c:numRef>
              <c:f>Sheet1!$D$4:$D$8</c:f>
              <c:numCache>
                <c:formatCode>0</c:formatCode>
                <c:ptCount val="5"/>
                <c:pt idx="0">
                  <c:v>50</c:v>
                </c:pt>
                <c:pt idx="1">
                  <c:v>2</c:v>
                </c:pt>
                <c:pt idx="2">
                  <c:v>1</c:v>
                </c:pt>
                <c:pt idx="3">
                  <c:v>7</c:v>
                </c:pt>
                <c:pt idx="4">
                  <c:v>30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634409829206207"/>
          <c:y val="2.165270564583684E-2"/>
          <c:w val="0.80619203849519117"/>
          <c:h val="0.7982250656167978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FF000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dPt>
          <c:dLbls>
            <c:txPr>
              <a:bodyPr/>
              <a:lstStyle/>
              <a:p>
                <a:pPr>
                  <a:defRPr>
                    <a:latin typeface="Comic Sans MS" pitchFamily="66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Sheet1!$D$21:$K$21</c:f>
              <c:strCache>
                <c:ptCount val="8"/>
                <c:pt idx="0">
                  <c:v>2004/05</c:v>
                </c:pt>
                <c:pt idx="1">
                  <c:v>2005/06</c:v>
                </c:pt>
                <c:pt idx="2">
                  <c:v>2006/07</c:v>
                </c:pt>
                <c:pt idx="3">
                  <c:v>2007/08</c:v>
                </c:pt>
                <c:pt idx="4">
                  <c:v>2008/09</c:v>
                </c:pt>
                <c:pt idx="5">
                  <c:v>2009/10</c:v>
                </c:pt>
                <c:pt idx="6">
                  <c:v>2010/11</c:v>
                </c:pt>
                <c:pt idx="7">
                  <c:v>2011/12</c:v>
                </c:pt>
              </c:strCache>
            </c:strRef>
          </c:cat>
          <c:val>
            <c:numRef>
              <c:f>Sheet1!$D$22:$K$22</c:f>
              <c:numCache>
                <c:formatCode>0%</c:formatCode>
                <c:ptCount val="8"/>
                <c:pt idx="0">
                  <c:v>0.23862729449321629</c:v>
                </c:pt>
                <c:pt idx="1">
                  <c:v>0.10307802433786685</c:v>
                </c:pt>
                <c:pt idx="2">
                  <c:v>6.2416107382550413E-2</c:v>
                </c:pt>
                <c:pt idx="3">
                  <c:v>6.2893081761006553E-2</c:v>
                </c:pt>
                <c:pt idx="4">
                  <c:v>8.6731763354394226E-2</c:v>
                </c:pt>
                <c:pt idx="5">
                  <c:v>0.10442386831275705</c:v>
                </c:pt>
                <c:pt idx="6">
                  <c:v>0.20098643649815104</c:v>
                </c:pt>
                <c:pt idx="7">
                  <c:v>7.9106737320212325E-2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3412864"/>
        <c:axId val="83414400"/>
      </c:barChart>
      <c:catAx>
        <c:axId val="83412864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 rot="-1740000" vert="horz"/>
          <a:lstStyle/>
          <a:p>
            <a:pPr>
              <a:defRPr sz="900">
                <a:latin typeface="Comic Sans MS" pitchFamily="66" charset="0"/>
              </a:defRPr>
            </a:pPr>
            <a:endParaRPr lang="en-US"/>
          </a:p>
        </c:txPr>
        <c:crossAx val="83414400"/>
        <c:crosses val="autoZero"/>
        <c:auto val="1"/>
        <c:lblAlgn val="ctr"/>
        <c:lblOffset val="100"/>
        <c:noMultiLvlLbl val="0"/>
      </c:catAx>
      <c:valAx>
        <c:axId val="83414400"/>
        <c:scaling>
          <c:orientation val="minMax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Comic Sans MS" pitchFamily="66" charset="0"/>
              </a:defRPr>
            </a:pPr>
            <a:endParaRPr lang="en-US"/>
          </a:p>
        </c:txPr>
        <c:crossAx val="83412864"/>
        <c:crosses val="autoZero"/>
        <c:crossBetween val="between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>
                <a:latin typeface="Comic Sans MS" pitchFamily="66" charset="0"/>
              </a:defRPr>
            </a:pPr>
            <a:r>
              <a:rPr lang="en-US" sz="1600" b="0" i="0" baseline="0" dirty="0" smtClean="0">
                <a:solidFill>
                  <a:schemeClr val="tx1"/>
                </a:solidFill>
                <a:latin typeface="Comic Sans MS" pitchFamily="66" charset="0"/>
              </a:rPr>
              <a:t>Low Test Scores </a:t>
            </a:r>
          </a:p>
          <a:p>
            <a:pPr>
              <a:defRPr sz="1600">
                <a:latin typeface="Comic Sans MS" pitchFamily="66" charset="0"/>
              </a:defRPr>
            </a:pPr>
            <a:r>
              <a:rPr lang="en-US" sz="1600" b="0" i="0" baseline="0" dirty="0" smtClean="0">
                <a:solidFill>
                  <a:schemeClr val="tx1"/>
                </a:solidFill>
                <a:latin typeface="Comic Sans MS" pitchFamily="66" charset="0"/>
              </a:rPr>
              <a:t>Math and English (2010)</a:t>
            </a:r>
            <a:endParaRPr lang="en-US" sz="1600" b="0" dirty="0">
              <a:solidFill>
                <a:schemeClr val="tx1"/>
              </a:solidFill>
              <a:latin typeface="Comic Sans MS" pitchFamily="66" charset="0"/>
            </a:endParaRPr>
          </a:p>
        </c:rich>
      </c:tx>
      <c:layout>
        <c:manualLayout>
          <c:xMode val="edge"/>
          <c:yMode val="edge"/>
          <c:x val="0.16669933545540902"/>
          <c:y val="2.6458880139982467E-2"/>
        </c:manualLayout>
      </c:layout>
      <c:overlay val="0"/>
      <c:spPr>
        <a:noFill/>
        <a:ln>
          <a:solidFill>
            <a:schemeClr val="bg1"/>
          </a:solidFill>
        </a:ln>
      </c:spPr>
    </c:title>
    <c:autoTitleDeleted val="0"/>
    <c:plotArea>
      <c:layout>
        <c:manualLayout>
          <c:layoutTarget val="inner"/>
          <c:xMode val="edge"/>
          <c:yMode val="edge"/>
          <c:x val="0.15254562297359889"/>
          <c:y val="0.27738248487571143"/>
          <c:w val="0.63371944554676063"/>
          <c:h val="0.492900991542725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'[Chart in Microsoft Office PowerPoint]Sheet1'!$B$1</c:f>
              <c:strCache>
                <c:ptCount val="1"/>
                <c:pt idx="0">
                  <c:v>Percentage</c:v>
                </c:pt>
              </c:strCache>
            </c:strRef>
          </c:tx>
          <c:spPr>
            <a:ln w="19050">
              <a:solidFill>
                <a:schemeClr val="accent2"/>
              </a:solidFill>
            </a:ln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FF0000"/>
                  </a:gs>
                  <a:gs pos="100000">
                    <a:prstClr val="white"/>
                  </a:gs>
                </a:gsLst>
                <a:lin ang="2700000" scaled="1"/>
                <a:tileRect/>
              </a:gradFill>
              <a:ln w="19050">
                <a:solidFill>
                  <a:schemeClr val="accent2"/>
                </a:solidFill>
              </a:ln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FF0000"/>
                  </a:gs>
                  <a:gs pos="100000">
                    <a:prstClr val="white"/>
                  </a:gs>
                </a:gsLst>
                <a:lin ang="2700000" scaled="1"/>
                <a:tileRect/>
              </a:gradFill>
              <a:ln w="19050">
                <a:solidFill>
                  <a:schemeClr val="accent2"/>
                </a:solidFill>
              </a:ln>
            </c:spPr>
          </c:dPt>
          <c:dLbls>
            <c:dLbl>
              <c:idx val="0"/>
              <c:layout>
                <c:manualLayout>
                  <c:x val="3.5460992907801452E-3"/>
                  <c:y val="1.58730158730158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>
                    <a:latin typeface="Comic Sans MS" pitchFamily="66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'[Chart in Microsoft Office PowerPoint]Sheet1'!$A$2:$A$3</c:f>
              <c:strCache>
                <c:ptCount val="2"/>
                <c:pt idx="0">
                  <c:v>Non-URM</c:v>
                </c:pt>
                <c:pt idx="1">
                  <c:v>URM</c:v>
                </c:pt>
              </c:strCache>
            </c:strRef>
          </c:cat>
          <c:val>
            <c:numRef>
              <c:f>'[Chart in Microsoft Office PowerPoint]Sheet1'!$B$2:$B$3</c:f>
              <c:numCache>
                <c:formatCode>0%</c:formatCode>
                <c:ptCount val="2"/>
                <c:pt idx="0">
                  <c:v>0.45</c:v>
                </c:pt>
                <c:pt idx="1">
                  <c:v>0.71000000000000063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6"/>
        <c:overlap val="60"/>
        <c:axId val="84727296"/>
        <c:axId val="84728832"/>
      </c:barChart>
      <c:catAx>
        <c:axId val="8472729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 baseline="0">
                <a:latin typeface="Comic Sans MS" pitchFamily="66" charset="0"/>
              </a:defRPr>
            </a:pPr>
            <a:endParaRPr lang="en-US"/>
          </a:p>
        </c:txPr>
        <c:crossAx val="84728832"/>
        <c:crosses val="autoZero"/>
        <c:auto val="1"/>
        <c:lblAlgn val="ctr"/>
        <c:lblOffset val="100"/>
        <c:noMultiLvlLbl val="0"/>
      </c:catAx>
      <c:valAx>
        <c:axId val="84728832"/>
        <c:scaling>
          <c:orientation val="minMax"/>
          <c:max val="1"/>
          <c:min val="0"/>
        </c:scaling>
        <c:delete val="0"/>
        <c:axPos val="l"/>
        <c:majorGridlines/>
        <c:numFmt formatCode="0%" sourceLinked="1"/>
        <c:majorTickMark val="none"/>
        <c:minorTickMark val="none"/>
        <c:tickLblPos val="nextTo"/>
        <c:txPr>
          <a:bodyPr/>
          <a:lstStyle/>
          <a:p>
            <a:pPr>
              <a:defRPr sz="1600">
                <a:latin typeface="Comic Sans MS" pitchFamily="66" charset="0"/>
              </a:defRPr>
            </a:pPr>
            <a:endParaRPr lang="en-US"/>
          </a:p>
        </c:txPr>
        <c:crossAx val="84727296"/>
        <c:crosses val="autoZero"/>
        <c:crossBetween val="between"/>
        <c:majorUnit val="0.2"/>
      </c:valAx>
      <c:spPr>
        <a:solidFill>
          <a:schemeClr val="bg1">
            <a:lumMod val="95000"/>
          </a:schemeClr>
        </a:solidFill>
        <a:ln w="34925" cmpd="sng">
          <a:solidFill>
            <a:schemeClr val="tx1"/>
          </a:solidFill>
        </a:ln>
      </c:spPr>
    </c:plotArea>
    <c:plotVisOnly val="1"/>
    <c:dispBlanksAs val="gap"/>
    <c:showDLblsOverMax val="0"/>
  </c:chart>
  <c:spPr>
    <a:noFill/>
    <a:ln w="34925" cmpd="sng">
      <a:solidFill>
        <a:schemeClr val="tx1"/>
      </a:solidFill>
    </a:ln>
  </c:sp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020467836257309"/>
          <c:y val="3.65497076023392E-2"/>
          <c:w val="0.51959064327485383"/>
          <c:h val="0.86598440545809008"/>
        </c:manualLayout>
      </c:layout>
      <c:pieChart>
        <c:varyColors val="1"/>
        <c:ser>
          <c:idx val="0"/>
          <c:order val="0"/>
          <c:tx>
            <c:strRef>
              <c:f>Numbers!$C$39</c:f>
              <c:strCache>
                <c:ptCount val="1"/>
                <c:pt idx="0">
                  <c:v>AY 09-10</c:v>
                </c:pt>
              </c:strCache>
            </c:strRef>
          </c:tx>
          <c:spPr>
            <a:ln>
              <a:solidFill>
                <a:srgbClr val="9BBB59">
                  <a:lumMod val="50000"/>
                </a:srgbClr>
              </a:solidFill>
            </a:ln>
          </c:spPr>
          <c:cat>
            <c:strRef>
              <c:f>Numbers!$B$40:$B$44</c:f>
              <c:strCache>
                <c:ptCount val="5"/>
                <c:pt idx="0">
                  <c:v>Afri.Amr.</c:v>
                </c:pt>
                <c:pt idx="1">
                  <c:v>Asian</c:v>
                </c:pt>
                <c:pt idx="2">
                  <c:v>Hispanic</c:v>
                </c:pt>
                <c:pt idx="3">
                  <c:v>Natv. Amr.</c:v>
                </c:pt>
                <c:pt idx="4">
                  <c:v>White/Unkn</c:v>
                </c:pt>
              </c:strCache>
            </c:strRef>
          </c:cat>
          <c:val>
            <c:numRef>
              <c:f>Numbers!$C$40:$C$44</c:f>
              <c:numCache>
                <c:formatCode>General</c:formatCode>
                <c:ptCount val="5"/>
                <c:pt idx="0">
                  <c:v>16</c:v>
                </c:pt>
                <c:pt idx="1">
                  <c:v>38</c:v>
                </c:pt>
                <c:pt idx="2">
                  <c:v>156</c:v>
                </c:pt>
                <c:pt idx="3">
                  <c:v>10</c:v>
                </c:pt>
                <c:pt idx="4">
                  <c:v>478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0.57016</cdr:x>
      <cdr:y>0.91423</cdr:y>
    </cdr:from>
    <cdr:to>
      <cdr:x>0.61743</cdr:x>
      <cdr:y>0.92427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676650" y="4162425"/>
          <a:ext cx="304800" cy="457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0.57907</cdr:x>
      <cdr:y>0.50877</cdr:y>
    </cdr:from>
    <cdr:to>
      <cdr:x>0.74233</cdr:x>
      <cdr:y>0.94488</cdr:y>
    </cdr:to>
    <cdr:grpSp>
      <cdr:nvGrpSpPr>
        <cdr:cNvPr id="8" name="Group 7"/>
        <cdr:cNvGrpSpPr/>
      </cdr:nvGrpSpPr>
      <cdr:grpSpPr>
        <a:xfrm xmlns:a="http://schemas.openxmlformats.org/drawingml/2006/main">
          <a:off x="3397635" y="2209792"/>
          <a:ext cx="957912" cy="1894200"/>
          <a:chOff x="3397650" y="2209800"/>
          <a:chExt cx="957919" cy="1894193"/>
        </a:xfrm>
      </cdr:grpSpPr>
      <cdr:sp macro="" textlink="">
        <cdr:nvSpPr>
          <cdr:cNvPr id="4" name="Oval 3"/>
          <cdr:cNvSpPr/>
        </cdr:nvSpPr>
        <cdr:spPr>
          <a:xfrm xmlns:a="http://schemas.openxmlformats.org/drawingml/2006/main" rot="19676523">
            <a:off x="3397650" y="3752013"/>
            <a:ext cx="957919" cy="351980"/>
          </a:xfrm>
          <a:prstGeom xmlns:a="http://schemas.openxmlformats.org/drawingml/2006/main" prst="ellipse">
            <a:avLst/>
          </a:prstGeom>
          <a:noFill xmlns:a="http://schemas.openxmlformats.org/drawingml/2006/main"/>
          <a:ln xmlns:a="http://schemas.openxmlformats.org/drawingml/2006/main">
            <a:solidFill>
              <a:srgbClr val="FF0000"/>
            </a:solidFill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vertOverflow="clip"/>
          <a:lstStyle xmlns:a="http://schemas.openxmlformats.org/drawingml/2006/main"/>
          <a:p xmlns:a="http://schemas.openxmlformats.org/drawingml/2006/main">
            <a:endParaRPr lang="en-US" sz="1600">
              <a:latin typeface="Comic Sans MS" pitchFamily="66" charset="0"/>
            </a:endParaRPr>
          </a:p>
        </cdr:txBody>
      </cdr:sp>
      <cdr:grpSp>
        <cdr:nvGrpSpPr>
          <cdr:cNvPr id="6" name="Group 5"/>
          <cdr:cNvGrpSpPr/>
        </cdr:nvGrpSpPr>
        <cdr:grpSpPr>
          <a:xfrm xmlns:a="http://schemas.openxmlformats.org/drawingml/2006/main">
            <a:off x="3840457" y="2209800"/>
            <a:ext cx="289041" cy="1276639"/>
            <a:chOff x="3666886" y="1869383"/>
            <a:chExt cx="259008" cy="1052682"/>
          </a:xfrm>
        </cdr:grpSpPr>
        <cdr:sp macro="" textlink="">
          <cdr:nvSpPr>
            <cdr:cNvPr id="3" name="TextBox 2"/>
            <cdr:cNvSpPr txBox="1"/>
          </cdr:nvSpPr>
          <cdr:spPr>
            <a:xfrm xmlns:a="http://schemas.openxmlformats.org/drawingml/2006/main" rot="18745322">
              <a:off x="3445890" y="2108632"/>
              <a:ext cx="719253" cy="240755"/>
            </a:xfrm>
            <a:prstGeom xmlns:a="http://schemas.openxmlformats.org/drawingml/2006/main" prst="rect">
              <a:avLst/>
            </a:prstGeom>
          </cdr:spPr>
          <cdr:txBody>
            <a:bodyPr xmlns:a="http://schemas.openxmlformats.org/drawingml/2006/main" vertOverflow="clip" wrap="none" rtlCol="0"/>
            <a:lstStyle xmlns:a="http://schemas.openxmlformats.org/drawingml/2006/main"/>
            <a:p xmlns:a="http://schemas.openxmlformats.org/drawingml/2006/main">
              <a:r>
                <a:rPr lang="en-US" sz="1600" i="1" dirty="0">
                  <a:latin typeface="Comic Sans MS" pitchFamily="66" charset="0"/>
                </a:rPr>
                <a:t>furlough</a:t>
              </a:r>
            </a:p>
          </cdr:txBody>
        </cdr:sp>
        <cdr:sp macro="" textlink="">
          <cdr:nvSpPr>
            <cdr:cNvPr id="5" name="TextBox 1"/>
            <cdr:cNvSpPr txBox="1"/>
          </cdr:nvSpPr>
          <cdr:spPr>
            <a:xfrm xmlns:a="http://schemas.openxmlformats.org/drawingml/2006/main" rot="18745322">
              <a:off x="3427619" y="2442044"/>
              <a:ext cx="719288" cy="240754"/>
            </a:xfrm>
            <a:prstGeom xmlns:a="http://schemas.openxmlformats.org/drawingml/2006/main" prst="rect">
              <a:avLst/>
            </a:prstGeom>
          </cdr:spPr>
          <cdr:txBody>
            <a:bodyPr xmlns:a="http://schemas.openxmlformats.org/drawingml/2006/main" wrap="none" rtlCol="0"/>
            <a:lstStyle xmlns:a="http://schemas.openxmlformats.org/drawingml/2006/main"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 xmlns:a="http://schemas.openxmlformats.org/drawingml/2006/main">
              <a:r>
                <a:rPr lang="en-US" sz="1600" i="1" dirty="0">
                  <a:latin typeface="Comic Sans MS" pitchFamily="66" charset="0"/>
                </a:rPr>
                <a:t>spring closed</a:t>
              </a:r>
            </a:p>
          </cdr:txBody>
        </cdr:sp>
      </cdr:grpSp>
    </cdr:grp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0.57016</cdr:x>
      <cdr:y>0.91423</cdr:y>
    </cdr:from>
    <cdr:to>
      <cdr:x>0.61743</cdr:x>
      <cdr:y>0.92427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676650" y="4162425"/>
          <a:ext cx="304800" cy="457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</cdr:x>
      <cdr:y>0</cdr:y>
    </cdr:from>
    <cdr:to>
      <cdr:x>0</cdr:x>
      <cdr:y>0</cdr:y>
    </cdr:to>
    <cdr:grpSp>
      <cdr:nvGrpSpPr>
        <cdr:cNvPr id="7" name="Group 6"/>
        <cdr:cNvGrpSpPr/>
      </cdr:nvGrpSpPr>
      <cdr:grpSpPr>
        <a:xfrm xmlns:a="http://schemas.openxmlformats.org/drawingml/2006/main">
          <a:off x="0" y="0"/>
          <a:ext cx="0" cy="0"/>
          <a:chOff x="24" y="-19"/>
          <a:chExt cx="0" cy="0"/>
        </a:xfrm>
      </cdr:grpSpPr>
      <cdr:grpSp>
        <cdr:nvGrpSpPr>
          <cdr:cNvPr id="6" name="Group 5"/>
          <cdr:cNvGrpSpPr/>
        </cdr:nvGrpSpPr>
        <cdr:grpSpPr>
          <a:xfrm xmlns:a="http://schemas.openxmlformats.org/drawingml/2006/main">
            <a:off x="24" y="-19"/>
            <a:ext cx="0" cy="0"/>
            <a:chOff x="24" y="-19"/>
            <a:chExt cx="0" cy="0"/>
          </a:xfrm>
        </cdr:grpSpPr>
      </cdr:grpSp>
    </cdr:grp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946" cy="464345"/>
          </a:xfrm>
          <a:prstGeom prst="rect">
            <a:avLst/>
          </a:prstGeom>
        </p:spPr>
        <p:txBody>
          <a:bodyPr vert="horz" lIns="91257" tIns="45629" rIns="91257" bIns="4562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871" y="0"/>
            <a:ext cx="3037946" cy="464345"/>
          </a:xfrm>
          <a:prstGeom prst="rect">
            <a:avLst/>
          </a:prstGeom>
        </p:spPr>
        <p:txBody>
          <a:bodyPr vert="horz" lIns="91257" tIns="45629" rIns="91257" bIns="45629" rtlCol="0"/>
          <a:lstStyle>
            <a:lvl1pPr algn="r">
              <a:defRPr sz="1200"/>
            </a:lvl1pPr>
          </a:lstStyle>
          <a:p>
            <a:fld id="{34C586FC-B719-498E-90A2-BC13E0DB2D45}" type="datetimeFigureOut">
              <a:rPr lang="en-US" smtClean="0"/>
              <a:pPr/>
              <a:t>11/29/2012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57" tIns="45629" rIns="91257" bIns="4562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4" y="4415236"/>
            <a:ext cx="5607053" cy="4183855"/>
          </a:xfrm>
          <a:prstGeom prst="rect">
            <a:avLst/>
          </a:prstGeom>
        </p:spPr>
        <p:txBody>
          <a:bodyPr vert="horz" lIns="91257" tIns="45629" rIns="91257" bIns="4562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0471"/>
            <a:ext cx="3037946" cy="464345"/>
          </a:xfrm>
          <a:prstGeom prst="rect">
            <a:avLst/>
          </a:prstGeom>
        </p:spPr>
        <p:txBody>
          <a:bodyPr vert="horz" lIns="91257" tIns="45629" rIns="91257" bIns="4562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871" y="8830471"/>
            <a:ext cx="3037946" cy="464345"/>
          </a:xfrm>
          <a:prstGeom prst="rect">
            <a:avLst/>
          </a:prstGeom>
        </p:spPr>
        <p:txBody>
          <a:bodyPr vert="horz" lIns="91257" tIns="45629" rIns="91257" bIns="45629" rtlCol="0" anchor="b"/>
          <a:lstStyle>
            <a:lvl1pPr algn="r">
              <a:defRPr sz="1200"/>
            </a:lvl1pPr>
          </a:lstStyle>
          <a:p>
            <a:fld id="{2A14E911-CC4A-42AA-A5C3-4D67AE159A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128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4E911-CC4A-42AA-A5C3-4D67AE159A3F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4E911-CC4A-42AA-A5C3-4D67AE159A3F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4E911-CC4A-42AA-A5C3-4D67AE159A3F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4E911-CC4A-42AA-A5C3-4D67AE159A3F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4E911-CC4A-42AA-A5C3-4D67AE159A3F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4E911-CC4A-42AA-A5C3-4D67AE159A3F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4E911-CC4A-42AA-A5C3-4D67AE159A3F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4E911-CC4A-42AA-A5C3-4D67AE159A3F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4E911-CC4A-42AA-A5C3-4D67AE159A3F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4E911-CC4A-42AA-A5C3-4D67AE159A3F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4E911-CC4A-42AA-A5C3-4D67AE159A3F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… and in this context – the world has changed and in fact poverty in CA is often higher than the nations..  Probably even high than this – based on the high cost of living -   $22K for a family of four.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4E911-CC4A-42AA-A5C3-4D67AE159A3F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4E911-CC4A-42AA-A5C3-4D67AE159A3F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4E911-CC4A-42AA-A5C3-4D67AE159A3F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4E911-CC4A-42AA-A5C3-4D67AE159A3F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4E911-CC4A-42AA-A5C3-4D67AE159A3F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4E911-CC4A-42AA-A5C3-4D67AE159A3F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4E911-CC4A-42AA-A5C3-4D67AE159A3F}" type="slidenum">
              <a:rPr lang="en-US" smtClean="0"/>
              <a:pPr/>
              <a:t>26</a:t>
            </a:fld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4E911-CC4A-42AA-A5C3-4D67AE159A3F}" type="slidenum">
              <a:rPr lang="en-US" smtClean="0"/>
              <a:pPr/>
              <a:t>27</a:t>
            </a:fld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4E911-CC4A-42AA-A5C3-4D67AE159A3F}" type="slidenum">
              <a:rPr lang="en-US" smtClean="0"/>
              <a:pPr/>
              <a:t>29</a:t>
            </a:fld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4E911-CC4A-42AA-A5C3-4D67AE159A3F}" type="slidenum">
              <a:rPr lang="en-US" smtClean="0"/>
              <a:pPr/>
              <a:t>30</a:t>
            </a:fld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4E911-CC4A-42AA-A5C3-4D67AE159A3F}" type="slidenum">
              <a:rPr lang="en-US" smtClean="0"/>
              <a:pPr/>
              <a:t>31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As we start to think about our next campus strategic plan – I wound to place </a:t>
            </a:r>
            <a:r>
              <a:rPr lang="en-US" dirty="0" err="1" smtClean="0"/>
              <a:t>todays</a:t>
            </a:r>
            <a:r>
              <a:rPr lang="en-US" dirty="0" smtClean="0"/>
              <a:t> conversation in content.</a:t>
            </a:r>
          </a:p>
          <a:p>
            <a:endParaRPr lang="en-US" dirty="0" smtClean="0"/>
          </a:p>
          <a:p>
            <a:r>
              <a:rPr lang="en-US" dirty="0" smtClean="0"/>
              <a:t>I have been spending some time  looking at our data under the supervision of </a:t>
            </a:r>
            <a:r>
              <a:rPr lang="en-US" dirty="0" err="1" smtClean="0"/>
              <a:t>Nelle</a:t>
            </a:r>
            <a:r>
              <a:rPr lang="en-US" dirty="0" smtClean="0"/>
              <a:t>, Jane and Terry – </a:t>
            </a:r>
          </a:p>
          <a:p>
            <a:endParaRPr lang="en-US" dirty="0" smtClean="0"/>
          </a:p>
          <a:p>
            <a:r>
              <a:rPr lang="en-US" dirty="0" smtClean="0"/>
              <a:t>At the same time, I am thinking of the academic affairs strategic plan, as well as the fact we will be looking at a new campus strategic plan – with an eye to what will be education in 2020 and beyond.  </a:t>
            </a:r>
          </a:p>
          <a:p>
            <a:endParaRPr lang="en-US" dirty="0" smtClean="0"/>
          </a:p>
          <a:p>
            <a:r>
              <a:rPr lang="en-US" dirty="0" smtClean="0"/>
              <a:t>SA, my intention is to set the stage for the next stage of planning</a:t>
            </a:r>
          </a:p>
          <a:p>
            <a:r>
              <a:rPr lang="en-US" dirty="0" smtClean="0"/>
              <a:t>Provide </a:t>
            </a:r>
            <a:r>
              <a:rPr lang="en-US" dirty="0" err="1" smtClean="0"/>
              <a:t>contexr</a:t>
            </a:r>
            <a:r>
              <a:rPr lang="en-US" dirty="0" smtClean="0"/>
              <a:t> for what is to come next</a:t>
            </a:r>
          </a:p>
          <a:p>
            <a:r>
              <a:rPr lang="en-US" dirty="0" smtClean="0"/>
              <a:t>Touch on some of our achievements,</a:t>
            </a:r>
          </a:p>
          <a:p>
            <a:r>
              <a:rPr lang="en-US" dirty="0" smtClean="0"/>
              <a:t>Try to consider areas of weakness., as we;;</a:t>
            </a:r>
          </a:p>
          <a:p>
            <a:r>
              <a:rPr lang="en-US" dirty="0" smtClean="0"/>
              <a:t>Point out some areas of concern, as well</a:t>
            </a:r>
          </a:p>
          <a:p>
            <a:r>
              <a:rPr lang="en-US" dirty="0" smtClean="0"/>
              <a:t>Give some history of where we are</a:t>
            </a:r>
          </a:p>
          <a:p>
            <a:r>
              <a:rPr lang="en-US" dirty="0" smtClean="0"/>
              <a:t>Continue to develop a data-driven climate for decision making.  </a:t>
            </a:r>
          </a:p>
          <a:p>
            <a:r>
              <a:rPr lang="en-US" dirty="0" smtClean="0"/>
              <a:t>Provide a view of where we are right now</a:t>
            </a:r>
          </a:p>
          <a:p>
            <a:r>
              <a:rPr lang="en-US" dirty="0" smtClean="0"/>
              <a:t>So, we should be thinking at both a 30,000 </a:t>
            </a:r>
            <a:r>
              <a:rPr lang="en-US" dirty="0" err="1" smtClean="0"/>
              <a:t>ftr</a:t>
            </a:r>
            <a:r>
              <a:rPr lang="en-US" dirty="0" smtClean="0"/>
              <a:t> and 2 foot at the same time.</a:t>
            </a:r>
          </a:p>
          <a:p>
            <a:endParaRPr lang="en-US" dirty="0" smtClean="0"/>
          </a:p>
          <a:p>
            <a:r>
              <a:rPr lang="en-US" dirty="0" smtClean="0"/>
              <a:t>And seek your help – you each  have a 3.5 card – as I go along,  you may think of other pieces of information that would be useful – please write it down– so that you don’t lose the idea.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4E911-CC4A-42AA-A5C3-4D67AE159A3F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4E911-CC4A-42AA-A5C3-4D67AE159A3F}" type="slidenum">
              <a:rPr lang="en-US" smtClean="0"/>
              <a:pPr/>
              <a:t>32</a:t>
            </a:fld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4E911-CC4A-42AA-A5C3-4D67AE159A3F}" type="slidenum">
              <a:rPr lang="en-US" smtClean="0"/>
              <a:pPr/>
              <a:t>33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 part of the </a:t>
            </a:r>
            <a:r>
              <a:rPr lang="en-US" dirty="0" err="1" smtClean="0"/>
              <a:t>conctect</a:t>
            </a:r>
            <a:r>
              <a:rPr lang="en-US" dirty="0" smtClean="0"/>
              <a:t>…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Remind you of our most recent history</a:t>
            </a:r>
          </a:p>
          <a:p>
            <a:r>
              <a:rPr lang="en-US" dirty="0" smtClean="0"/>
              <a:t>Fees, furlough</a:t>
            </a:r>
          </a:p>
          <a:p>
            <a:endParaRPr lang="en-US" dirty="0" smtClean="0"/>
          </a:p>
          <a:p>
            <a:r>
              <a:rPr lang="en-US" dirty="0" smtClean="0"/>
              <a:t>I bring this up because of some data that may or may not reflect our most recent history.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4E911-CC4A-42AA-A5C3-4D67AE159A3F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4E911-CC4A-42AA-A5C3-4D67AE159A3F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4E911-CC4A-42AA-A5C3-4D67AE159A3F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4E911-CC4A-42AA-A5C3-4D67AE159A3F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slide is to show the transfers …</a:t>
            </a:r>
          </a:p>
          <a:p>
            <a:endParaRPr lang="en-US" dirty="0" smtClean="0"/>
          </a:p>
          <a:p>
            <a:r>
              <a:rPr lang="en-US" dirty="0" smtClean="0"/>
              <a:t>These are not all </a:t>
            </a:r>
            <a:r>
              <a:rPr lang="en-US" dirty="0" err="1" smtClean="0"/>
              <a:t>stuents</a:t>
            </a:r>
            <a:r>
              <a:rPr lang="en-US" dirty="0" smtClean="0"/>
              <a:t> – just the new ones… and the breakdown</a:t>
            </a:r>
          </a:p>
          <a:p>
            <a:endParaRPr lang="en-US" dirty="0" smtClean="0"/>
          </a:p>
          <a:p>
            <a:r>
              <a:rPr lang="en-US" dirty="0" smtClean="0"/>
              <a:t>Is this the same % of transfers in the rest of the CSU?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4E911-CC4A-42AA-A5C3-4D67AE159A3F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slides lets you get a good sense of the transfer-new student mix</a:t>
            </a:r>
          </a:p>
          <a:p>
            <a:r>
              <a:rPr lang="en-US" dirty="0" smtClean="0"/>
              <a:t>In the fall – taking more freshman – fewer transfers since 2007</a:t>
            </a:r>
          </a:p>
          <a:p>
            <a:endParaRPr lang="en-US" dirty="0" smtClean="0"/>
          </a:p>
          <a:p>
            <a:r>
              <a:rPr lang="en-US" dirty="0" smtClean="0"/>
              <a:t>the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4E911-CC4A-42AA-A5C3-4D67AE159A3F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32B5-F582-4637-AB11-3E85ED64AF2A}" type="datetimeFigureOut">
              <a:rPr lang="en-US" smtClean="0"/>
              <a:pPr/>
              <a:t>11/29/2012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CDDC0-44DA-4829-B276-D1DB7D2218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32B5-F582-4637-AB11-3E85ED64AF2A}" type="datetimeFigureOut">
              <a:rPr lang="en-US" smtClean="0"/>
              <a:pPr/>
              <a:t>11/29/2012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CDDC0-44DA-4829-B276-D1DB7D2218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32B5-F582-4637-AB11-3E85ED64AF2A}" type="datetimeFigureOut">
              <a:rPr lang="en-US" smtClean="0"/>
              <a:pPr/>
              <a:t>11/29/2012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CDDC0-44DA-4829-B276-D1DB7D2218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E0536-ED12-4836-BC05-1C993EEE0984}" type="datetimeFigureOut">
              <a:rPr lang="en-US" smtClean="0"/>
              <a:pPr/>
              <a:t>11/29/2012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64ADE-7C9F-495F-AC1D-C1AC4A8C1D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E0536-ED12-4836-BC05-1C993EEE0984}" type="datetimeFigureOut">
              <a:rPr lang="en-US" smtClean="0"/>
              <a:pPr/>
              <a:t>11/29/2012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64ADE-7C9F-495F-AC1D-C1AC4A8C1D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E0536-ED12-4836-BC05-1C993EEE0984}" type="datetimeFigureOut">
              <a:rPr lang="en-US" smtClean="0"/>
              <a:pPr/>
              <a:t>11/29/2012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64ADE-7C9F-495F-AC1D-C1AC4A8C1D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E0536-ED12-4836-BC05-1C993EEE0984}" type="datetimeFigureOut">
              <a:rPr lang="en-US" smtClean="0"/>
              <a:pPr/>
              <a:t>11/29/2012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64ADE-7C9F-495F-AC1D-C1AC4A8C1D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E0536-ED12-4836-BC05-1C993EEE0984}" type="datetimeFigureOut">
              <a:rPr lang="en-US" smtClean="0"/>
              <a:pPr/>
              <a:t>11/29/2012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64ADE-7C9F-495F-AC1D-C1AC4A8C1D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E0536-ED12-4836-BC05-1C993EEE0984}" type="datetimeFigureOut">
              <a:rPr lang="en-US" smtClean="0"/>
              <a:pPr/>
              <a:t>11/29/2012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64ADE-7C9F-495F-AC1D-C1AC4A8C1D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E0536-ED12-4836-BC05-1C993EEE0984}" type="datetimeFigureOut">
              <a:rPr lang="en-US" smtClean="0"/>
              <a:pPr/>
              <a:t>11/29/2012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64ADE-7C9F-495F-AC1D-C1AC4A8C1D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E0536-ED12-4836-BC05-1C993EEE0984}" type="datetimeFigureOut">
              <a:rPr lang="en-US" smtClean="0"/>
              <a:pPr/>
              <a:t>11/29/2012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64ADE-7C9F-495F-AC1D-C1AC4A8C1D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32B5-F582-4637-AB11-3E85ED64AF2A}" type="datetimeFigureOut">
              <a:rPr lang="en-US" smtClean="0"/>
              <a:pPr/>
              <a:t>11/29/2012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CDDC0-44DA-4829-B276-D1DB7D2218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E0536-ED12-4836-BC05-1C993EEE0984}" type="datetimeFigureOut">
              <a:rPr lang="en-US" smtClean="0"/>
              <a:pPr/>
              <a:t>11/29/2012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64ADE-7C9F-495F-AC1D-C1AC4A8C1D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E0536-ED12-4836-BC05-1C993EEE0984}" type="datetimeFigureOut">
              <a:rPr lang="en-US" smtClean="0"/>
              <a:pPr/>
              <a:t>11/29/2012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64ADE-7C9F-495F-AC1D-C1AC4A8C1D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E0536-ED12-4836-BC05-1C993EEE0984}" type="datetimeFigureOut">
              <a:rPr lang="en-US" smtClean="0"/>
              <a:pPr/>
              <a:t>11/29/2012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64ADE-7C9F-495F-AC1D-C1AC4A8C1D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88CED-2363-424F-A24F-FEAAA4D48151}" type="datetimeFigureOut">
              <a:rPr lang="en-US" smtClean="0"/>
              <a:pPr/>
              <a:t>11/29/2012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EA474-FA6B-427F-82E3-E497659256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88CED-2363-424F-A24F-FEAAA4D48151}" type="datetimeFigureOut">
              <a:rPr lang="en-US" smtClean="0"/>
              <a:pPr/>
              <a:t>11/29/2012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EA474-FA6B-427F-82E3-E497659256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88CED-2363-424F-A24F-FEAAA4D48151}" type="datetimeFigureOut">
              <a:rPr lang="en-US" smtClean="0"/>
              <a:pPr/>
              <a:t>11/29/2012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EA474-FA6B-427F-82E3-E497659256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88CED-2363-424F-A24F-FEAAA4D48151}" type="datetimeFigureOut">
              <a:rPr lang="en-US" smtClean="0"/>
              <a:pPr/>
              <a:t>11/29/2012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EA474-FA6B-427F-82E3-E497659256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88CED-2363-424F-A24F-FEAAA4D48151}" type="datetimeFigureOut">
              <a:rPr lang="en-US" smtClean="0"/>
              <a:pPr/>
              <a:t>11/29/2012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EA474-FA6B-427F-82E3-E497659256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88CED-2363-424F-A24F-FEAAA4D48151}" type="datetimeFigureOut">
              <a:rPr lang="en-US" smtClean="0"/>
              <a:pPr/>
              <a:t>11/29/2012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EA474-FA6B-427F-82E3-E497659256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88CED-2363-424F-A24F-FEAAA4D48151}" type="datetimeFigureOut">
              <a:rPr lang="en-US" smtClean="0"/>
              <a:pPr/>
              <a:t>11/29/2012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EA474-FA6B-427F-82E3-E497659256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32B5-F582-4637-AB11-3E85ED64AF2A}" type="datetimeFigureOut">
              <a:rPr lang="en-US" smtClean="0"/>
              <a:pPr/>
              <a:t>11/29/2012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CDDC0-44DA-4829-B276-D1DB7D2218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88CED-2363-424F-A24F-FEAAA4D48151}" type="datetimeFigureOut">
              <a:rPr lang="en-US" smtClean="0"/>
              <a:pPr/>
              <a:t>11/29/2012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EA474-FA6B-427F-82E3-E497659256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88CED-2363-424F-A24F-FEAAA4D48151}" type="datetimeFigureOut">
              <a:rPr lang="en-US" smtClean="0"/>
              <a:pPr/>
              <a:t>11/29/2012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EA474-FA6B-427F-82E3-E497659256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88CED-2363-424F-A24F-FEAAA4D48151}" type="datetimeFigureOut">
              <a:rPr lang="en-US" smtClean="0"/>
              <a:pPr/>
              <a:t>11/29/2012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EA474-FA6B-427F-82E3-E497659256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88CED-2363-424F-A24F-FEAAA4D48151}" type="datetimeFigureOut">
              <a:rPr lang="en-US" smtClean="0"/>
              <a:pPr/>
              <a:t>11/29/2012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EA474-FA6B-427F-82E3-E497659256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7F243D-25D7-4520-8B4F-F5949D7AE6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F3F631-B660-4C46-8C75-F22F1FC28AD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8A0DD4-DCB8-400D-964F-03B0DB69FD2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8E378-6791-4B47-9079-36F177CF28D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18EC96-ACD5-4048-B02D-20F755021B1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01DBCB-5786-4760-9080-EB8C3D2A725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32B5-F582-4637-AB11-3E85ED64AF2A}" type="datetimeFigureOut">
              <a:rPr lang="en-US" smtClean="0"/>
              <a:pPr/>
              <a:t>11/29/2012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CDDC0-44DA-4829-B276-D1DB7D2218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1B42D6-CC66-40BF-87C3-6A218ACA027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B678F-592F-4ABF-B7D6-854533415CE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145746-6369-49F4-A339-CC2525577FD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C5698C-0455-47AA-BD09-A65F5DC91B6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589F7-E260-4D77-ABB3-EFA74518506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11D839-CB3A-46DC-95AA-BB5682DC435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2628B8-14E0-4698-9FC2-0CF665A0D56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D4FF69-B19F-47CC-8BCA-554B8E243AF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70638-69C3-4581-A66C-E633916E531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A88655-2CB7-435A-9758-692EA96600D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32B5-F582-4637-AB11-3E85ED64AF2A}" type="datetimeFigureOut">
              <a:rPr lang="en-US" smtClean="0"/>
              <a:pPr/>
              <a:t>11/29/2012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CDDC0-44DA-4829-B276-D1DB7D2218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AD2412-1ABB-4814-91FA-FD9475AACB7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pPr/>
              <a:t>11/29/2012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C87AD0-41E2-4A14-B9E7-B1C230650ED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238946-B1C7-4932-AA63-C0B351924AC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2C09E1-AC8F-43C9-9808-5444B63F352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7EBE21-DD23-46DE-9CB4-56C3B80BF5A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263" y="304800"/>
            <a:ext cx="8001000" cy="1216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6738" y="1752600"/>
            <a:ext cx="3924300" cy="426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3438" y="1752600"/>
            <a:ext cx="3924300" cy="2057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3438" y="3962400"/>
            <a:ext cx="3924300" cy="2057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E54B71-9331-40C4-9BF8-0D657F76C6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32B5-F582-4637-AB11-3E85ED64AF2A}" type="datetimeFigureOut">
              <a:rPr lang="en-US" smtClean="0"/>
              <a:pPr/>
              <a:t>11/29/2012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CDDC0-44DA-4829-B276-D1DB7D2218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32B5-F582-4637-AB11-3E85ED64AF2A}" type="datetimeFigureOut">
              <a:rPr lang="en-US" smtClean="0"/>
              <a:pPr/>
              <a:t>11/29/2012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CDDC0-44DA-4829-B276-D1DB7D2218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32B5-F582-4637-AB11-3E85ED64AF2A}" type="datetimeFigureOut">
              <a:rPr lang="en-US" smtClean="0"/>
              <a:pPr/>
              <a:t>11/29/2012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CDDC0-44DA-4829-B276-D1DB7D2218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32B5-F582-4637-AB11-3E85ED64AF2A}" type="datetimeFigureOut">
              <a:rPr lang="en-US" smtClean="0"/>
              <a:pPr/>
              <a:t>11/29/2012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CDDC0-44DA-4829-B276-D1DB7D2218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>
            <a:lumMod val="75000"/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132B5-F582-4637-AB11-3E85ED64AF2A}" type="datetimeFigureOut">
              <a:rPr lang="en-US" smtClean="0"/>
              <a:pPr/>
              <a:t>11/29/2012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CDDC0-44DA-4829-B276-D1DB7D2218D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78" r:id="rId1"/>
    <p:sldLayoutId id="2147484279" r:id="rId2"/>
    <p:sldLayoutId id="2147484280" r:id="rId3"/>
    <p:sldLayoutId id="2147484281" r:id="rId4"/>
    <p:sldLayoutId id="2147484282" r:id="rId5"/>
    <p:sldLayoutId id="2147484283" r:id="rId6"/>
    <p:sldLayoutId id="2147484284" r:id="rId7"/>
    <p:sldLayoutId id="2147484285" r:id="rId8"/>
    <p:sldLayoutId id="2147484286" r:id="rId9"/>
    <p:sldLayoutId id="2147484287" r:id="rId10"/>
    <p:sldLayoutId id="214748428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>
            <a:lumMod val="75000"/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0E0536-ED12-4836-BC05-1C993EEE0984}" type="datetimeFigureOut">
              <a:rPr lang="en-US" smtClean="0"/>
              <a:pPr/>
              <a:t>11/29/2012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164ADE-7C9F-495F-AC1D-C1AC4A8C1D2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66" r:id="rId1"/>
    <p:sldLayoutId id="2147484267" r:id="rId2"/>
    <p:sldLayoutId id="2147484268" r:id="rId3"/>
    <p:sldLayoutId id="2147484269" r:id="rId4"/>
    <p:sldLayoutId id="2147484270" r:id="rId5"/>
    <p:sldLayoutId id="2147484271" r:id="rId6"/>
    <p:sldLayoutId id="2147484272" r:id="rId7"/>
    <p:sldLayoutId id="2147484273" r:id="rId8"/>
    <p:sldLayoutId id="2147484274" r:id="rId9"/>
    <p:sldLayoutId id="2147484275" r:id="rId10"/>
    <p:sldLayoutId id="214748427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>
            <a:lumMod val="75000"/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88CED-2363-424F-A24F-FEAAA4D48151}" type="datetimeFigureOut">
              <a:rPr lang="en-US" smtClean="0"/>
              <a:pPr/>
              <a:t>11/29/2012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5EA474-FA6B-427F-82E3-E497659256F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51" r:id="rId1"/>
    <p:sldLayoutId id="2147484252" r:id="rId2"/>
    <p:sldLayoutId id="2147484253" r:id="rId3"/>
    <p:sldLayoutId id="2147484254" r:id="rId4"/>
    <p:sldLayoutId id="2147484255" r:id="rId5"/>
    <p:sldLayoutId id="2147484256" r:id="rId6"/>
    <p:sldLayoutId id="2147484257" r:id="rId7"/>
    <p:sldLayoutId id="2147484258" r:id="rId8"/>
    <p:sldLayoutId id="2147484259" r:id="rId9"/>
    <p:sldLayoutId id="2147484260" r:id="rId10"/>
    <p:sldLayoutId id="214748426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>
            <a:lumMod val="75000"/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52" name="AutoShape 8"/>
          <p:cNvSpPr>
            <a:spLocks noChangeArrowheads="1"/>
          </p:cNvSpPr>
          <p:nvPr/>
        </p:nvSpPr>
        <p:spPr bwMode="auto">
          <a:xfrm>
            <a:off x="457200" y="990600"/>
            <a:ext cx="7772400" cy="109538"/>
          </a:xfrm>
          <a:custGeom>
            <a:avLst/>
            <a:gdLst>
              <a:gd name="G0" fmla="+- 618 0 0"/>
            </a:gdLst>
            <a:ahLst/>
            <a:cxnLst>
              <a:cxn ang="0">
                <a:pos x="0" y="0"/>
              </a:cxn>
              <a:cxn ang="0">
                <a:pos x="618" y="0"/>
              </a:cxn>
              <a:cxn ang="0">
                <a:pos x="618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400" dirty="0">
              <a:latin typeface="Times New Roman" pitchFamily="18" charset="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3000" y="228600"/>
            <a:ext cx="13564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test</a:t>
            </a:r>
            <a:endParaRPr lang="en-US" sz="48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36" r:id="rId1"/>
    <p:sldLayoutId id="2147484237" r:id="rId2"/>
    <p:sldLayoutId id="2147484238" r:id="rId3"/>
    <p:sldLayoutId id="2147484239" r:id="rId4"/>
    <p:sldLayoutId id="2147484240" r:id="rId5"/>
    <p:sldLayoutId id="2147484241" r:id="rId6"/>
    <p:sldLayoutId id="2147484242" r:id="rId7"/>
    <p:sldLayoutId id="2147484243" r:id="rId8"/>
    <p:sldLayoutId id="2147484244" r:id="rId9"/>
    <p:sldLayoutId id="2147484245" r:id="rId10"/>
    <p:sldLayoutId id="214748424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132B5-F582-4637-AB11-3E85ED64AF2A}" type="datetimeFigureOut">
              <a:rPr lang="en-US" smtClean="0"/>
              <a:pPr/>
              <a:t>11/29/2012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CDDC0-44DA-4829-B276-D1DB7D2218D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04" r:id="rId1"/>
    <p:sldLayoutId id="2147484305" r:id="rId2"/>
    <p:sldLayoutId id="2147484306" r:id="rId3"/>
    <p:sldLayoutId id="2147484307" r:id="rId4"/>
    <p:sldLayoutId id="2147484308" r:id="rId5"/>
    <p:sldLayoutId id="2147484309" r:id="rId6"/>
    <p:sldLayoutId id="2147484310" r:id="rId7"/>
    <p:sldLayoutId id="2147484311" r:id="rId8"/>
    <p:sldLayoutId id="2147484312" r:id="rId9"/>
    <p:sldLayoutId id="2147484313" r:id="rId10"/>
    <p:sldLayoutId id="2147484314" r:id="rId11"/>
    <p:sldLayoutId id="2147484315" r:id="rId12"/>
    <p:sldLayoutId id="2147484316" r:id="rId13"/>
    <p:sldLayoutId id="2147484263" r:id="rId14"/>
    <p:sldLayoutId id="2147484264" r:id="rId15"/>
    <p:sldLayoutId id="2147484249" r:id="rId16"/>
    <p:sldLayoutId id="2147484248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Relationship Id="rId1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1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1.xml"/><Relationship Id="rId4" Type="http://schemas.openxmlformats.org/officeDocument/2006/relationships/chart" Target="../charts/char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4" Type="http://schemas.openxmlformats.org/officeDocument/2006/relationships/chart" Target="../charts/char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45.jpeg"/><Relationship Id="rId2" Type="http://schemas.openxmlformats.org/officeDocument/2006/relationships/slideLayout" Target="../slideLayouts/slideLayout5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4.emf"/><Relationship Id="rId5" Type="http://schemas.openxmlformats.org/officeDocument/2006/relationships/oleObject" Target="../embeddings/Microsoft_Excel_97-2003_Worksheet2.xls"/><Relationship Id="rId4" Type="http://schemas.openxmlformats.org/officeDocument/2006/relationships/oleObject" Target="../embeddings/oleObject2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chart" Target="../charts/char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wmf"/><Relationship Id="rId13" Type="http://schemas.openxmlformats.org/officeDocument/2006/relationships/image" Target="../media/image66.pn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60.wmf"/><Relationship Id="rId12" Type="http://schemas.openxmlformats.org/officeDocument/2006/relationships/image" Target="../media/image65.jpeg"/><Relationship Id="rId2" Type="http://schemas.openxmlformats.org/officeDocument/2006/relationships/slideLayout" Target="../slideLayouts/slideLayout51.xml"/><Relationship Id="rId1" Type="http://schemas.openxmlformats.org/officeDocument/2006/relationships/audio" Target="file:///C:\Documents%20and%20Settings\Dawn.Neuman\Desktop\Monday%20Presentation%20%20PPT%20for%20tomorrow%20is%20HERE\14%20Ring%20Of%20Fire.wav" TargetMode="External"/><Relationship Id="rId6" Type="http://schemas.openxmlformats.org/officeDocument/2006/relationships/image" Target="../media/image59.jpeg"/><Relationship Id="rId11" Type="http://schemas.openxmlformats.org/officeDocument/2006/relationships/image" Target="../media/image64.wmf"/><Relationship Id="rId5" Type="http://schemas.openxmlformats.org/officeDocument/2006/relationships/image" Target="../media/image58.gif"/><Relationship Id="rId10" Type="http://schemas.openxmlformats.org/officeDocument/2006/relationships/image" Target="../media/image63.wmf"/><Relationship Id="rId4" Type="http://schemas.openxmlformats.org/officeDocument/2006/relationships/audio" Target="../media/audio1.wav"/><Relationship Id="rId9" Type="http://schemas.openxmlformats.org/officeDocument/2006/relationships/image" Target="../media/image62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6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51.xml"/><Relationship Id="rId1" Type="http://schemas.openxmlformats.org/officeDocument/2006/relationships/audio" Target="file:///C:\Users\Yale2\AppData\Local\Microsoft\Windows\Temporary%20Internet%20Files\Content.IE5\IV3XYYSJ\MS900388353%5b1%5d.wav" TargetMode="External"/><Relationship Id="rId5" Type="http://schemas.openxmlformats.org/officeDocument/2006/relationships/image" Target="../media/image71.png"/><Relationship Id="rId4" Type="http://schemas.openxmlformats.org/officeDocument/2006/relationships/image" Target="../media/image7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5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emf"/><Relationship Id="rId11" Type="http://schemas.openxmlformats.org/officeDocument/2006/relationships/image" Target="../media/image1.png"/><Relationship Id="rId5" Type="http://schemas.openxmlformats.org/officeDocument/2006/relationships/oleObject" Target="../embeddings/Microsoft_Excel_97-2003_Worksheet1.xls"/><Relationship Id="rId10" Type="http://schemas.openxmlformats.org/officeDocument/2006/relationships/image" Target="../media/image26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/>
          <p:cNvGrpSpPr/>
          <p:nvPr/>
        </p:nvGrpSpPr>
        <p:grpSpPr>
          <a:xfrm>
            <a:off x="304800" y="304800"/>
            <a:ext cx="8458200" cy="6171960"/>
            <a:chOff x="304800" y="304800"/>
            <a:chExt cx="8458200" cy="6171960"/>
          </a:xfrm>
        </p:grpSpPr>
        <p:sp>
          <p:nvSpPr>
            <p:cNvPr id="52" name="Rectangle 51"/>
            <p:cNvSpPr/>
            <p:nvPr/>
          </p:nvSpPr>
          <p:spPr>
            <a:xfrm>
              <a:off x="304800" y="457200"/>
              <a:ext cx="8424863" cy="5286375"/>
            </a:xfrm>
            <a:prstGeom prst="rect">
              <a:avLst/>
            </a:prstGeom>
            <a:solidFill>
              <a:schemeClr val="bg1">
                <a:lumMod val="85000"/>
                <a:alpha val="52000"/>
              </a:schemeClr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239000" y="5943600"/>
              <a:ext cx="1444625" cy="533160"/>
            </a:xfrm>
            <a:prstGeom prst="rect">
              <a:avLst/>
            </a:prstGeom>
            <a:noFill/>
            <a:ln w="25400" cmpd="thickThin">
              <a:solidFill>
                <a:srgbClr val="FF0000"/>
              </a:solidFill>
              <a:miter lim="800000"/>
              <a:headEnd/>
              <a:tailEnd/>
            </a:ln>
            <a:effectLst>
              <a:outerShdw blurRad="190500" dist="50800" dir="5400000" algn="ctr" rotWithShape="0">
                <a:schemeClr val="bg1">
                  <a:lumMod val="85000"/>
                </a:schemeClr>
              </a:outerShdw>
            </a:effectLst>
          </p:spPr>
        </p:pic>
        <p:grpSp>
          <p:nvGrpSpPr>
            <p:cNvPr id="51" name="Group 50"/>
            <p:cNvGrpSpPr/>
            <p:nvPr/>
          </p:nvGrpSpPr>
          <p:grpSpPr>
            <a:xfrm>
              <a:off x="304800" y="304800"/>
              <a:ext cx="8458200" cy="5638800"/>
              <a:chOff x="304800" y="304800"/>
              <a:chExt cx="8458200" cy="5638800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304800" y="304800"/>
                <a:ext cx="8458200" cy="5638800"/>
              </a:xfrm>
              <a:prstGeom prst="rect">
                <a:avLst/>
              </a:prstGeom>
              <a:noFill/>
              <a:ln cmpd="thickThin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dirty="0"/>
              </a:p>
            </p:txBody>
          </p:sp>
          <p:pic>
            <p:nvPicPr>
              <p:cNvPr id="15" name="Picture 16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516124" y="4329112"/>
                <a:ext cx="2359152" cy="13487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" name="Picture 3"/>
              <p:cNvPicPr>
                <a:picLocks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514600" y="4000616"/>
                <a:ext cx="2362200" cy="2859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2" name="Picture 7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514601" y="2043113"/>
                <a:ext cx="2362199" cy="19149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8" name="Picture 17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381000" y="2043113"/>
                <a:ext cx="1911888" cy="1143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20" name="Picture 3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381000" y="3200401"/>
                <a:ext cx="2057400" cy="1420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23" name="Picture 7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381000" y="4648200"/>
                <a:ext cx="2057400" cy="10299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31" name="Picture 3"/>
              <p:cNvPicPr>
                <a:picLocks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 rot="5400000">
                <a:off x="1816894" y="2550319"/>
                <a:ext cx="1143000" cy="1476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" name="Title 4"/>
              <p:cNvSpPr txBox="1">
                <a:spLocks/>
              </p:cNvSpPr>
              <p:nvPr/>
            </p:nvSpPr>
            <p:spPr>
              <a:xfrm>
                <a:off x="391815" y="1538287"/>
                <a:ext cx="8302752" cy="461665"/>
              </a:xfrm>
              <a:prstGeom prst="rect">
                <a:avLst/>
              </a:prstGeom>
              <a:solidFill>
                <a:srgbClr val="FA5438"/>
              </a:solidFill>
              <a:ln w="8890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 marR="0" lvl="0" algn="ctr" defTabSz="114300" rtl="1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7658100" algn="l"/>
                  </a:tabLst>
                  <a:defRPr/>
                </a:pPr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omic Sans MS" pitchFamily="66" charset="0"/>
                    <a:ea typeface="Calibri" pitchFamily="34" charset="0"/>
                    <a:cs typeface="Calibri" pitchFamily="34" charset="0"/>
                  </a:rPr>
                  <a:t>“</a:t>
                </a:r>
                <a:r>
                  <a:rPr kumimoji="0" lang="en-US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omic Sans MS" pitchFamily="66" charset="0"/>
                    <a:ea typeface="Calibri" pitchFamily="34" charset="0"/>
                    <a:cs typeface="Calibri" pitchFamily="34" charset="0"/>
                  </a:rPr>
                  <a:t>Placing </a:t>
                </a:r>
                <a:r>
                  <a:rPr kumimoji="0" lang="en-US" sz="200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omic Sans MS" pitchFamily="66" charset="0"/>
                    <a:ea typeface="Calibri" pitchFamily="34" charset="0"/>
                    <a:cs typeface="Calibri" pitchFamily="34" charset="0"/>
                  </a:rPr>
                  <a:t>students</a:t>
                </a:r>
                <a:r>
                  <a:rPr kumimoji="0" lang="en-US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omic Sans MS" pitchFamily="66" charset="0"/>
                    <a:ea typeface="Calibri" pitchFamily="34" charset="0"/>
                    <a:cs typeface="Calibri" pitchFamily="34" charset="0"/>
                  </a:rPr>
                  <a:t> at the center</a:t>
                </a:r>
                <a:r>
                  <a:rPr kumimoji="0" lang="en-US" sz="2000" b="0" i="0" u="none" strike="noStrike" kern="1200" cap="none" spc="0" normalizeH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omic Sans MS" pitchFamily="66" charset="0"/>
                    <a:ea typeface="Calibri" pitchFamily="34" charset="0"/>
                    <a:cs typeface="Calibri" pitchFamily="34" charset="0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omic Sans MS" pitchFamily="66" charset="0"/>
                    <a:ea typeface="Calibri" pitchFamily="34" charset="0"/>
                    <a:cs typeface="Calibri" pitchFamily="34" charset="0"/>
                  </a:rPr>
                  <a:t>of the</a:t>
                </a:r>
                <a:r>
                  <a:rPr kumimoji="0" lang="en-US" sz="2000" b="0" i="0" u="none" strike="noStrike" kern="1200" cap="none" spc="0" normalizeH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omic Sans MS" pitchFamily="66" charset="0"/>
                    <a:ea typeface="Calibri" pitchFamily="34" charset="0"/>
                    <a:cs typeface="Calibri" pitchFamily="34" charset="0"/>
                  </a:rPr>
                  <a:t> </a:t>
                </a:r>
                <a:r>
                  <a:rPr kumimoji="0" lang="en-US" sz="200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omic Sans MS" pitchFamily="66" charset="0"/>
                    <a:ea typeface="Calibri" pitchFamily="34" charset="0"/>
                    <a:cs typeface="Calibri" pitchFamily="34" charset="0"/>
                  </a:rPr>
                  <a:t>educational</a:t>
                </a:r>
                <a:r>
                  <a:rPr kumimoji="0" lang="en-US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omic Sans MS" pitchFamily="66" charset="0"/>
                    <a:ea typeface="Calibri" pitchFamily="34" charset="0"/>
                    <a:cs typeface="Calibri" pitchFamily="34" charset="0"/>
                  </a:rPr>
                  <a:t> experience</a:t>
                </a:r>
                <a:r>
                  <a:rPr kumimoji="0" lang="en-US" sz="200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omic Sans MS" pitchFamily="66" charset="0"/>
                    <a:ea typeface="Calibri" pitchFamily="34" charset="0"/>
                    <a:cs typeface="Calibri" pitchFamily="34" charset="0"/>
                  </a:rPr>
                  <a:t>”</a:t>
                </a:r>
                <a:r>
                  <a:rPr kumimoji="0" lang="en-US" sz="240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omic Sans MS" pitchFamily="66" charset="0"/>
                    <a:ea typeface="Calibri" pitchFamily="34" charset="0"/>
                    <a:cs typeface="Calibri" pitchFamily="34" charset="0"/>
                  </a:rPr>
                  <a:t> </a:t>
                </a:r>
              </a:p>
            </p:txBody>
          </p:sp>
          <p:pic>
            <p:nvPicPr>
              <p:cNvPr id="96257" name="Picture 1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391815" y="514350"/>
                <a:ext cx="8302752" cy="985635"/>
              </a:xfrm>
              <a:prstGeom prst="rect">
                <a:avLst/>
              </a:prstGeom>
              <a:solidFill>
                <a:srgbClr val="FA5438"/>
              </a:solidFill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6" name="Picture 15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4943475" y="3171824"/>
                <a:ext cx="3749040" cy="2528052"/>
              </a:xfrm>
              <a:prstGeom prst="rect">
                <a:avLst/>
              </a:prstGeom>
              <a:solidFill>
                <a:srgbClr val="FA5438"/>
              </a:soli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" name="Picture 12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5943600" y="2028825"/>
                <a:ext cx="2212848" cy="1084729"/>
              </a:xfrm>
              <a:prstGeom prst="rect">
                <a:avLst/>
              </a:prstGeom>
              <a:solidFill>
                <a:srgbClr val="FA5438"/>
              </a:soli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" name="Picture 9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4943475" y="2028825"/>
                <a:ext cx="914400" cy="1090632"/>
              </a:xfrm>
              <a:prstGeom prst="rect">
                <a:avLst/>
              </a:prstGeom>
              <a:solidFill>
                <a:srgbClr val="FA5438"/>
              </a:solidFill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96261" name="Picture 5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8196262" y="2028825"/>
                <a:ext cx="498305" cy="1088136"/>
              </a:xfrm>
              <a:prstGeom prst="rect">
                <a:avLst/>
              </a:prstGeom>
              <a:solidFill>
                <a:srgbClr val="FA5438"/>
              </a:solidFill>
              <a:ln w="9525">
                <a:noFill/>
                <a:miter lim="800000"/>
                <a:headEnd/>
                <a:tailEnd/>
              </a:ln>
              <a:effectLst/>
            </p:spPr>
          </p:pic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685800" y="457200"/>
            <a:ext cx="8001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r>
              <a:rPr lang="en-US" sz="3200" kern="0" dirty="0">
                <a:latin typeface="Comic Sans MS" pitchFamily="66" charset="0"/>
                <a:ea typeface="+mj-ea"/>
                <a:cs typeface="Arial" pitchFamily="34" charset="0"/>
              </a:rPr>
              <a:t>Percent Full-time Trends</a:t>
            </a:r>
          </a:p>
        </p:txBody>
      </p:sp>
      <p:sp>
        <p:nvSpPr>
          <p:cNvPr id="11269" name="Rectangle 451"/>
          <p:cNvSpPr>
            <a:spLocks noChangeArrowheads="1"/>
          </p:cNvSpPr>
          <p:nvPr/>
        </p:nvSpPr>
        <p:spPr bwMode="auto">
          <a:xfrm>
            <a:off x="609600" y="61722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200" dirty="0"/>
              <a:t>Source: ERS Enrollment Census </a:t>
            </a:r>
            <a:r>
              <a:rPr lang="en-US" sz="1200" dirty="0" smtClean="0"/>
              <a:t>Files</a:t>
            </a:r>
          </a:p>
          <a:p>
            <a:pPr eaLnBrk="0" hangingPunct="0"/>
            <a:r>
              <a:rPr lang="en-US" sz="1200" dirty="0" smtClean="0"/>
              <a:t>CI Institutional Research 3/28/12</a:t>
            </a:r>
          </a:p>
          <a:p>
            <a:pPr eaLnBrk="0" hangingPunct="0"/>
            <a:endParaRPr lang="en-US" sz="1000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609600" y="1295400"/>
          <a:ext cx="3886200" cy="43891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939809"/>
                <a:gridCol w="1946391"/>
              </a:tblGrid>
              <a:tr h="31750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Undergraduate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Students</a:t>
                      </a:r>
                      <a:endParaRPr lang="en-US" sz="180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175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omic Sans MS" pitchFamily="66" charset="0"/>
                        </a:rPr>
                        <a:t>Fall Semester</a:t>
                      </a:r>
                      <a:endParaRPr lang="en-US" sz="1800" dirty="0">
                        <a:latin typeface="Comic Sans MS" pitchFamily="66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omic Sans MS" pitchFamily="66" charset="0"/>
                        </a:rPr>
                        <a:t>Percent FT*</a:t>
                      </a:r>
                      <a:endParaRPr lang="en-US" sz="1800" dirty="0">
                        <a:latin typeface="Comic Sans MS" pitchFamily="66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5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omic Sans MS" pitchFamily="66" charset="0"/>
                        </a:rPr>
                        <a:t>2002</a:t>
                      </a:r>
                      <a:endParaRPr lang="en-US" sz="1800" dirty="0">
                        <a:latin typeface="Comic Sans MS" pitchFamily="66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omic Sans MS" pitchFamily="66" charset="0"/>
                        </a:rPr>
                        <a:t>55%</a:t>
                      </a:r>
                      <a:endParaRPr lang="en-US" sz="1800" dirty="0">
                        <a:latin typeface="Comic Sans MS" pitchFamily="66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5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omic Sans MS" pitchFamily="66" charset="0"/>
                        </a:rPr>
                        <a:t>2003</a:t>
                      </a:r>
                      <a:endParaRPr lang="en-US" sz="1800" dirty="0">
                        <a:latin typeface="Comic Sans MS" pitchFamily="66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omic Sans MS" pitchFamily="66" charset="0"/>
                        </a:rPr>
                        <a:t>70%</a:t>
                      </a:r>
                      <a:endParaRPr lang="en-US" sz="1800" dirty="0">
                        <a:latin typeface="Comic Sans MS" pitchFamily="66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5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omic Sans MS" pitchFamily="66" charset="0"/>
                        </a:rPr>
                        <a:t>2004</a:t>
                      </a:r>
                      <a:endParaRPr lang="en-US" sz="1800" dirty="0">
                        <a:latin typeface="Comic Sans MS" pitchFamily="66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omic Sans MS" pitchFamily="66" charset="0"/>
                        </a:rPr>
                        <a:t>70%</a:t>
                      </a:r>
                      <a:endParaRPr lang="en-US" sz="1800" dirty="0">
                        <a:latin typeface="Comic Sans MS" pitchFamily="66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5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omic Sans MS" pitchFamily="66" charset="0"/>
                        </a:rPr>
                        <a:t>2005</a:t>
                      </a:r>
                      <a:endParaRPr lang="en-US" sz="1800" dirty="0">
                        <a:latin typeface="Comic Sans MS" pitchFamily="66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omic Sans MS" pitchFamily="66" charset="0"/>
                        </a:rPr>
                        <a:t>74%</a:t>
                      </a:r>
                      <a:endParaRPr lang="en-US" sz="1800" dirty="0">
                        <a:latin typeface="Comic Sans MS" pitchFamily="66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5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omic Sans MS" pitchFamily="66" charset="0"/>
                        </a:rPr>
                        <a:t>2006</a:t>
                      </a:r>
                      <a:endParaRPr lang="en-US" sz="1800" dirty="0">
                        <a:latin typeface="Comic Sans MS" pitchFamily="66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omic Sans MS" pitchFamily="66" charset="0"/>
                        </a:rPr>
                        <a:t>80%</a:t>
                      </a:r>
                      <a:endParaRPr lang="en-US" sz="1800" dirty="0">
                        <a:latin typeface="Comic Sans MS" pitchFamily="66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5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omic Sans MS" pitchFamily="66" charset="0"/>
                        </a:rPr>
                        <a:t>2007</a:t>
                      </a:r>
                      <a:endParaRPr lang="en-US" sz="1800" dirty="0">
                        <a:latin typeface="Comic Sans MS" pitchFamily="66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omic Sans MS" pitchFamily="66" charset="0"/>
                        </a:rPr>
                        <a:t>78%</a:t>
                      </a:r>
                      <a:endParaRPr lang="en-US" sz="1800" dirty="0">
                        <a:latin typeface="Comic Sans MS" pitchFamily="66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5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omic Sans MS" pitchFamily="66" charset="0"/>
                        </a:rPr>
                        <a:t>2008</a:t>
                      </a:r>
                      <a:endParaRPr lang="en-US" sz="1800" dirty="0">
                        <a:latin typeface="Comic Sans MS" pitchFamily="66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omic Sans MS" pitchFamily="66" charset="0"/>
                        </a:rPr>
                        <a:t>81%</a:t>
                      </a:r>
                      <a:endParaRPr lang="en-US" sz="1800" dirty="0">
                        <a:latin typeface="Comic Sans MS" pitchFamily="66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5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omic Sans MS" pitchFamily="66" charset="0"/>
                        </a:rPr>
                        <a:t>2009</a:t>
                      </a:r>
                      <a:endParaRPr lang="en-US" sz="1800" dirty="0">
                        <a:latin typeface="Comic Sans MS" pitchFamily="66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omic Sans MS" pitchFamily="66" charset="0"/>
                        </a:rPr>
                        <a:t>83%</a:t>
                      </a:r>
                      <a:endParaRPr lang="en-US" sz="1800" dirty="0">
                        <a:latin typeface="Comic Sans MS" pitchFamily="66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5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omic Sans MS" pitchFamily="66" charset="0"/>
                        </a:rPr>
                        <a:t>2010</a:t>
                      </a:r>
                      <a:endParaRPr lang="en-US" sz="1800" dirty="0">
                        <a:latin typeface="Comic Sans MS" pitchFamily="66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omic Sans MS" pitchFamily="66" charset="0"/>
                        </a:rPr>
                        <a:t>83%</a:t>
                      </a:r>
                      <a:endParaRPr lang="en-US" sz="1800" dirty="0">
                        <a:latin typeface="Comic Sans MS" pitchFamily="66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5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omic Sans MS" pitchFamily="66" charset="0"/>
                        </a:rPr>
                        <a:t>2011</a:t>
                      </a:r>
                      <a:endParaRPr lang="en-US" sz="1800" dirty="0">
                        <a:latin typeface="Comic Sans MS" pitchFamily="66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omic Sans MS" pitchFamily="66" charset="0"/>
                        </a:rPr>
                        <a:t>83%</a:t>
                      </a:r>
                      <a:endParaRPr lang="en-US" sz="1800" dirty="0">
                        <a:latin typeface="Comic Sans MS" pitchFamily="66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310" name="TextBox 11"/>
          <p:cNvSpPr txBox="1">
            <a:spLocks noChangeArrowheads="1"/>
          </p:cNvSpPr>
          <p:nvPr/>
        </p:nvSpPr>
        <p:spPr bwMode="auto">
          <a:xfrm>
            <a:off x="4953000" y="4876800"/>
            <a:ext cx="3886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Comic Sans MS" pitchFamily="66" charset="0"/>
              </a:rPr>
              <a:t>*Full-time = 12 or more credit hours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5029200" y="2819400"/>
          <a:ext cx="3657602" cy="18999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295401"/>
                <a:gridCol w="1207169"/>
                <a:gridCol w="1155032"/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Fall 2011 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New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Students</a:t>
                      </a:r>
                      <a:endParaRPr lang="en-US" sz="180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en-US" sz="1600" dirty="0">
                        <a:latin typeface="Comic Sans MS" pitchFamily="66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Comic Sans MS" pitchFamily="66" charset="0"/>
                        </a:rPr>
                        <a:t>Full-Time*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Comic Sans MS" pitchFamily="66" charset="0"/>
                        </a:rPr>
                        <a:t>Part-Time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Comic Sans MS" pitchFamily="66" charset="0"/>
                        </a:rPr>
                        <a:t>Native</a:t>
                      </a:r>
                      <a:r>
                        <a:rPr lang="en-US" sz="1600" baseline="0" dirty="0" smtClean="0">
                          <a:latin typeface="Comic Sans MS" pitchFamily="66" charset="0"/>
                        </a:rPr>
                        <a:t> Freshmen</a:t>
                      </a:r>
                      <a:endParaRPr lang="en-US" sz="1600" dirty="0" smtClean="0">
                        <a:latin typeface="Comic Sans MS" pitchFamily="66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omic Sans MS" pitchFamily="66" charset="0"/>
                        </a:rPr>
                        <a:t>98%</a:t>
                      </a:r>
                      <a:endParaRPr lang="en-US" sz="1600" dirty="0">
                        <a:latin typeface="Comic Sans MS" pitchFamily="66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omic Sans MS" pitchFamily="66" charset="0"/>
                        </a:rPr>
                        <a:t>2%</a:t>
                      </a:r>
                      <a:endParaRPr lang="en-US" sz="1600" dirty="0">
                        <a:latin typeface="Comic Sans MS" pitchFamily="66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Comic Sans MS" pitchFamily="66" charset="0"/>
                        </a:rPr>
                        <a:t>New</a:t>
                      </a:r>
                    </a:p>
                    <a:p>
                      <a:pPr algn="l"/>
                      <a:r>
                        <a:rPr lang="en-US" sz="1600" dirty="0" smtClean="0">
                          <a:latin typeface="Comic Sans MS" pitchFamily="66" charset="0"/>
                        </a:rPr>
                        <a:t>Transfers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omic Sans MS" pitchFamily="66" charset="0"/>
                        </a:rPr>
                        <a:t>73%</a:t>
                      </a:r>
                      <a:endParaRPr lang="en-US" sz="1600" dirty="0">
                        <a:latin typeface="Comic Sans MS" pitchFamily="66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omic Sans MS" pitchFamily="66" charset="0"/>
                        </a:rPr>
                        <a:t>27%</a:t>
                      </a:r>
                      <a:endParaRPr lang="en-US" sz="1600" dirty="0">
                        <a:latin typeface="Comic Sans MS" pitchFamily="66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172200" y="685800"/>
            <a:ext cx="2286000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/>
          <p:cNvGrpSpPr/>
          <p:nvPr/>
        </p:nvGrpSpPr>
        <p:grpSpPr>
          <a:xfrm>
            <a:off x="-762000" y="2133600"/>
            <a:ext cx="9906000" cy="3848445"/>
            <a:chOff x="-762000" y="1905000"/>
            <a:chExt cx="9906000" cy="3848445"/>
          </a:xfrm>
        </p:grpSpPr>
        <p:graphicFrame>
          <p:nvGraphicFramePr>
            <p:cNvPr id="5" name="Chart 4"/>
            <p:cNvGraphicFramePr/>
            <p:nvPr/>
          </p:nvGraphicFramePr>
          <p:xfrm>
            <a:off x="-762000" y="1905000"/>
            <a:ext cx="4572000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9" name="Chart 8"/>
            <p:cNvGraphicFramePr/>
            <p:nvPr/>
          </p:nvGraphicFramePr>
          <p:xfrm>
            <a:off x="-685800" y="2362200"/>
            <a:ext cx="4572000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7" name="Chart 6"/>
            <p:cNvGraphicFramePr/>
            <p:nvPr/>
          </p:nvGraphicFramePr>
          <p:xfrm>
            <a:off x="1981200" y="2362200"/>
            <a:ext cx="4572000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aphicFrame>
          <p:nvGraphicFramePr>
            <p:cNvPr id="8" name="Chart 7"/>
            <p:cNvGraphicFramePr/>
            <p:nvPr/>
          </p:nvGraphicFramePr>
          <p:xfrm>
            <a:off x="4572000" y="2362200"/>
            <a:ext cx="4572000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0" name="TextBox 9"/>
            <p:cNvSpPr txBox="1"/>
            <p:nvPr/>
          </p:nvSpPr>
          <p:spPr>
            <a:xfrm rot="20078701">
              <a:off x="2963809" y="5414891"/>
              <a:ext cx="809837" cy="338554"/>
            </a:xfrm>
            <a:prstGeom prst="rect">
              <a:avLst/>
            </a:prstGeom>
            <a:noFill/>
            <a:scene3d>
              <a:camera prst="orthographicFront">
                <a:rot lat="600000" lon="0" rev="180000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en-US" sz="1600" dirty="0" err="1" smtClean="0">
                  <a:latin typeface="Comic Sans MS" pitchFamily="66" charset="0"/>
                </a:rPr>
                <a:t>Af</a:t>
              </a:r>
              <a:r>
                <a:rPr lang="en-US" sz="1600" dirty="0" smtClean="0">
                  <a:latin typeface="Comic Sans MS" pitchFamily="66" charset="0"/>
                </a:rPr>
                <a:t> Am</a:t>
              </a:r>
              <a:endParaRPr lang="en-US" sz="1600" dirty="0">
                <a:latin typeface="Comic Sans MS" pitchFamily="66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276600" y="3429000"/>
              <a:ext cx="9845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atin typeface="Comic Sans MS" pitchFamily="66" charset="0"/>
                </a:rPr>
                <a:t>Hispanic</a:t>
              </a:r>
              <a:endParaRPr lang="en-US" sz="1600" b="1" dirty="0">
                <a:latin typeface="Comic Sans MS" pitchFamily="66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 rot="21387292">
              <a:off x="2520657" y="4824901"/>
              <a:ext cx="734756" cy="338554"/>
            </a:xfrm>
            <a:prstGeom prst="rect">
              <a:avLst/>
            </a:prstGeom>
            <a:noFill/>
            <a:scene3d>
              <a:camera prst="orthographicFront">
                <a:rot lat="0" lon="0" rev="180000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Comic Sans MS" pitchFamily="66" charset="0"/>
                </a:rPr>
                <a:t>Asian</a:t>
              </a:r>
              <a:endParaRPr lang="en-US" sz="1600" dirty="0">
                <a:latin typeface="Comic Sans MS" pitchFamily="66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 rot="20688150">
              <a:off x="2474102" y="5189553"/>
              <a:ext cx="920445" cy="338554"/>
            </a:xfrm>
            <a:prstGeom prst="rect">
              <a:avLst/>
            </a:prstGeom>
            <a:noFill/>
            <a:scene3d>
              <a:camera prst="orthographicFront">
                <a:rot lat="0" lon="0" rev="180000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Comic Sans MS" pitchFamily="66" charset="0"/>
                </a:rPr>
                <a:t>Nat Am</a:t>
              </a:r>
              <a:endParaRPr lang="en-US" sz="1600" dirty="0">
                <a:latin typeface="Comic Sans MS" pitchFamily="66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114800" y="4114800"/>
              <a:ext cx="125707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atin typeface="Comic Sans MS" pitchFamily="66" charset="0"/>
                </a:rPr>
                <a:t>White/</a:t>
              </a:r>
              <a:r>
                <a:rPr lang="en-US" sz="1600" b="1" dirty="0" err="1" smtClean="0">
                  <a:latin typeface="Comic Sans MS" pitchFamily="66" charset="0"/>
                </a:rPr>
                <a:t>Unk</a:t>
              </a:r>
              <a:endParaRPr lang="en-US" sz="1600" b="1" dirty="0">
                <a:latin typeface="Comic Sans MS" pitchFamily="66" charset="0"/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 bwMode="auto">
            <a:xfrm rot="5400000" flipH="1" flipV="1">
              <a:off x="3434789" y="4947217"/>
              <a:ext cx="457195" cy="16397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accent6">
                  <a:lumMod val="50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2" name="Straight Arrow Connector 21"/>
            <p:cNvCxnSpPr/>
            <p:nvPr/>
          </p:nvCxnSpPr>
          <p:spPr bwMode="auto">
            <a:xfrm flipV="1">
              <a:off x="3252486" y="4743692"/>
              <a:ext cx="423441" cy="319267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accent6">
                  <a:lumMod val="50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3" name="Straight Arrow Connector 22"/>
            <p:cNvCxnSpPr/>
            <p:nvPr/>
          </p:nvCxnSpPr>
          <p:spPr bwMode="auto">
            <a:xfrm flipV="1">
              <a:off x="3148314" y="4572000"/>
              <a:ext cx="356886" cy="25946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accent6">
                  <a:lumMod val="50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59" name="TextBox 58"/>
          <p:cNvSpPr txBox="1"/>
          <p:nvPr/>
        </p:nvSpPr>
        <p:spPr>
          <a:xfrm>
            <a:off x="533400" y="609600"/>
            <a:ext cx="640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omic Sans MS" pitchFamily="66" charset="0"/>
              </a:rPr>
              <a:t>Our 2012 demographics are similar to that of the region.</a:t>
            </a:r>
            <a:endParaRPr lang="en-US" sz="3600" dirty="0">
              <a:latin typeface="Comic Sans MS" pitchFamily="66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57200" y="6324600"/>
            <a:ext cx="26564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Comic Sans MS" pitchFamily="66" charset="0"/>
              </a:rPr>
              <a:t>Source:  http://quickfacts.census.gov</a:t>
            </a:r>
            <a:endParaRPr lang="en-US" sz="1100" dirty="0">
              <a:latin typeface="Comic Sans MS" pitchFamily="66" charset="0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6400800" y="6324600"/>
            <a:ext cx="243688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1100" dirty="0" smtClean="0">
                <a:latin typeface="Comic Sans MS" pitchFamily="66" charset="0"/>
              </a:rPr>
              <a:t>CI Institutional Research 3/13/12</a:t>
            </a:r>
            <a:endParaRPr lang="en-US" sz="1100" dirty="0">
              <a:latin typeface="Comic Sans MS" pitchFamily="66" charset="0"/>
            </a:endParaRPr>
          </a:p>
        </p:txBody>
      </p:sp>
      <p:pic>
        <p:nvPicPr>
          <p:cNvPr id="9421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34200" y="381000"/>
            <a:ext cx="1632376" cy="1838418"/>
          </a:xfrm>
          <a:prstGeom prst="rect">
            <a:avLst/>
          </a:prstGeom>
          <a:noFill/>
          <a:ln w="22860" cmpd="dbl">
            <a:solidFill>
              <a:srgbClr val="FF0000"/>
            </a:solidFill>
            <a:miter lim="800000"/>
            <a:headEnd/>
            <a:tailEnd/>
          </a:ln>
          <a:effectLst/>
        </p:spPr>
      </p:pic>
      <p:cxnSp>
        <p:nvCxnSpPr>
          <p:cNvPr id="78" name="Straight Connector 77"/>
          <p:cNvCxnSpPr/>
          <p:nvPr/>
        </p:nvCxnSpPr>
        <p:spPr>
          <a:xfrm>
            <a:off x="685800" y="2219418"/>
            <a:ext cx="5715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381000"/>
            <a:ext cx="1499235" cy="1390650"/>
          </a:xfrm>
          <a:prstGeom prst="rect">
            <a:avLst/>
          </a:prstGeom>
          <a:noFill/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533400" y="762000"/>
            <a:ext cx="8001000" cy="685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4400" kern="0" dirty="0" smtClean="0">
                <a:latin typeface="Comic Sans MS" pitchFamily="66" charset="0"/>
                <a:ea typeface="+mj-ea"/>
                <a:cs typeface="Arial" pitchFamily="34" charset="0"/>
              </a:rPr>
              <a:t>Who are the URMs?</a:t>
            </a:r>
            <a:endParaRPr lang="en-US" sz="4400" kern="0" dirty="0">
              <a:latin typeface="Comic Sans MS" pitchFamily="66" charset="0"/>
              <a:ea typeface="+mj-ea"/>
              <a:cs typeface="Arial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57200" y="1752600"/>
          <a:ext cx="8229598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2937"/>
                <a:gridCol w="464606"/>
                <a:gridCol w="627017"/>
                <a:gridCol w="627017"/>
                <a:gridCol w="548640"/>
                <a:gridCol w="705394"/>
                <a:gridCol w="705394"/>
                <a:gridCol w="548640"/>
                <a:gridCol w="627017"/>
                <a:gridCol w="783771"/>
                <a:gridCol w="705394"/>
                <a:gridCol w="783771"/>
              </a:tblGrid>
              <a:tr h="228600">
                <a:tc gridSpan="12"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Comic Sans MS" pitchFamily="66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600" b="0" baseline="0" dirty="0" smtClean="0">
                          <a:latin typeface="Comic Sans MS" pitchFamily="66" charset="0"/>
                          <a:cs typeface="Arial" pitchFamily="34" charset="0"/>
                        </a:rPr>
                        <a:t>Fall Term</a:t>
                      </a:r>
                      <a:endParaRPr lang="en-US" sz="1600" b="0" baseline="0" dirty="0">
                        <a:latin typeface="Comic Sans MS" pitchFamily="66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D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0" baseline="0" dirty="0" smtClean="0">
                          <a:latin typeface="Comic Sans MS" pitchFamily="66" charset="0"/>
                          <a:cs typeface="Arial" pitchFamily="34" charset="0"/>
                        </a:rPr>
                        <a:t>Afr. Am.</a:t>
                      </a:r>
                      <a:endParaRPr lang="en-US" sz="1600" b="0" baseline="0" dirty="0">
                        <a:latin typeface="Comic Sans MS" pitchFamily="66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D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baseline="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0" baseline="0" dirty="0" smtClean="0">
                          <a:latin typeface="Comic Sans MS" pitchFamily="66" charset="0"/>
                          <a:cs typeface="Arial" pitchFamily="34" charset="0"/>
                        </a:rPr>
                        <a:t>Asian</a:t>
                      </a:r>
                      <a:endParaRPr lang="en-US" sz="1600" b="0" baseline="0" dirty="0">
                        <a:latin typeface="Comic Sans MS" pitchFamily="66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D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baseline="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0" baseline="0" dirty="0" smtClean="0">
                          <a:latin typeface="Comic Sans MS" pitchFamily="66" charset="0"/>
                          <a:cs typeface="Arial" pitchFamily="34" charset="0"/>
                        </a:rPr>
                        <a:t>Hispanic</a:t>
                      </a:r>
                      <a:endParaRPr lang="en-US" sz="1600" b="0" baseline="0" dirty="0">
                        <a:latin typeface="Comic Sans MS" pitchFamily="66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D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baseline="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0" baseline="0" dirty="0" smtClean="0">
                          <a:latin typeface="Comic Sans MS" pitchFamily="66" charset="0"/>
                          <a:cs typeface="Arial" pitchFamily="34" charset="0"/>
                        </a:rPr>
                        <a:t>Nat. Am.</a:t>
                      </a:r>
                      <a:endParaRPr lang="en-US" sz="1600" b="0" baseline="0" dirty="0">
                        <a:latin typeface="Comic Sans MS" pitchFamily="66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D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baseline="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Comic Sans MS" pitchFamily="66" charset="0"/>
                          <a:cs typeface="Arial" pitchFamily="34" charset="0"/>
                        </a:rPr>
                        <a:t>White/</a:t>
                      </a:r>
                      <a:r>
                        <a:rPr lang="en-US" sz="1600" b="0" dirty="0" err="1" smtClean="0">
                          <a:latin typeface="Comic Sans MS" pitchFamily="66" charset="0"/>
                          <a:cs typeface="Arial" pitchFamily="34" charset="0"/>
                        </a:rPr>
                        <a:t>Unk</a:t>
                      </a:r>
                      <a:endParaRPr lang="en-US" sz="1600" b="0" dirty="0">
                        <a:latin typeface="Comic Sans MS" pitchFamily="66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D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Comic Sans MS" pitchFamily="66" charset="0"/>
                          <a:cs typeface="Arial" pitchFamily="34" charset="0"/>
                        </a:rPr>
                        <a:t>Total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DF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600" b="0" baseline="0" dirty="0" smtClean="0">
                          <a:latin typeface="Comic Sans MS" pitchFamily="66" charset="0"/>
                          <a:cs typeface="Arial" pitchFamily="34" charset="0"/>
                        </a:rPr>
                        <a:t>2007</a:t>
                      </a:r>
                      <a:endParaRPr lang="en-US" sz="1600" b="0" baseline="0" dirty="0">
                        <a:latin typeface="Comic Sans MS" pitchFamily="66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Comic Sans MS" pitchFamily="66" charset="0"/>
                          <a:cs typeface="Arial" pitchFamily="34" charset="0"/>
                        </a:rPr>
                        <a:t>90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Comic Sans MS" pitchFamily="66" charset="0"/>
                          <a:cs typeface="Arial" pitchFamily="34" charset="0"/>
                        </a:rPr>
                        <a:t>(3%)</a:t>
                      </a:r>
                      <a:endParaRPr lang="en-US" sz="1600" b="0" i="0" u="none" strike="noStrike" dirty="0">
                        <a:latin typeface="Comic Sans MS" pitchFamily="66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Comic Sans MS" pitchFamily="66" charset="0"/>
                          <a:cs typeface="Arial" pitchFamily="34" charset="0"/>
                        </a:rPr>
                        <a:t>243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Comic Sans MS" pitchFamily="66" charset="0"/>
                          <a:cs typeface="Arial" pitchFamily="34" charset="0"/>
                        </a:rPr>
                        <a:t>(7%)</a:t>
                      </a:r>
                      <a:endParaRPr lang="en-US" sz="1600" b="0" i="0" u="none" strike="noStrike" dirty="0">
                        <a:latin typeface="Comic Sans MS" pitchFamily="66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Comic Sans MS" pitchFamily="66" charset="0"/>
                          <a:cs typeface="Arial" pitchFamily="34" charset="0"/>
                        </a:rPr>
                        <a:t>922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Comic Sans MS" pitchFamily="66" charset="0"/>
                          <a:cs typeface="Arial" pitchFamily="34" charset="0"/>
                        </a:rPr>
                        <a:t>(26%)</a:t>
                      </a:r>
                      <a:endParaRPr lang="en-US" sz="1600" b="0" i="0" u="none" strike="noStrike" dirty="0">
                        <a:latin typeface="Comic Sans MS" pitchFamily="66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Comic Sans MS" pitchFamily="66" charset="0"/>
                          <a:cs typeface="Arial" pitchFamily="34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Comic Sans MS" pitchFamily="66" charset="0"/>
                          <a:cs typeface="Arial" pitchFamily="34" charset="0"/>
                        </a:rPr>
                        <a:t>(1%)</a:t>
                      </a:r>
                      <a:endParaRPr lang="en-US" sz="1600" b="0" i="0" u="none" strike="noStrike" dirty="0">
                        <a:latin typeface="Comic Sans MS" pitchFamily="66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Comic Sans MS" pitchFamily="66" charset="0"/>
                          <a:cs typeface="Arial" pitchFamily="34" charset="0"/>
                        </a:rPr>
                        <a:t>2314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Comic Sans MS" pitchFamily="66" charset="0"/>
                          <a:cs typeface="Arial" pitchFamily="34" charset="0"/>
                        </a:rPr>
                        <a:t>(64%)</a:t>
                      </a:r>
                      <a:endParaRPr lang="en-US" sz="1600" b="0" i="0" u="none" strike="noStrike" dirty="0">
                        <a:latin typeface="Comic Sans MS" pitchFamily="66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Comic Sans MS" pitchFamily="66" charset="0"/>
                          <a:cs typeface="Arial" pitchFamily="34" charset="0"/>
                        </a:rPr>
                        <a:t>3599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600" b="0" baseline="0" dirty="0" smtClean="0">
                          <a:latin typeface="Comic Sans MS" pitchFamily="66" charset="0"/>
                          <a:cs typeface="Arial" pitchFamily="34" charset="0"/>
                        </a:rPr>
                        <a:t>2008</a:t>
                      </a:r>
                      <a:endParaRPr lang="en-US" sz="1600" b="0" baseline="0" dirty="0">
                        <a:latin typeface="Comic Sans MS" pitchFamily="66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D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Comic Sans MS" pitchFamily="66" charset="0"/>
                          <a:cs typeface="Arial" pitchFamily="34" charset="0"/>
                        </a:rPr>
                        <a:t>94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D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Comic Sans MS" pitchFamily="66" charset="0"/>
                          <a:cs typeface="Arial" pitchFamily="34" charset="0"/>
                        </a:rPr>
                        <a:t>(2%)</a:t>
                      </a:r>
                      <a:endParaRPr lang="en-US" sz="1600" b="0" i="0" u="none" strike="noStrike" dirty="0">
                        <a:latin typeface="Comic Sans MS" pitchFamily="66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D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Comic Sans MS" pitchFamily="66" charset="0"/>
                          <a:cs typeface="Arial" pitchFamily="34" charset="0"/>
                        </a:rPr>
                        <a:t>260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D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Comic Sans MS" pitchFamily="66" charset="0"/>
                          <a:cs typeface="Arial" pitchFamily="34" charset="0"/>
                        </a:rPr>
                        <a:t>(7%)</a:t>
                      </a:r>
                      <a:endParaRPr lang="en-US" sz="1600" b="0" i="0" u="none" strike="noStrike" dirty="0">
                        <a:latin typeface="Comic Sans MS" pitchFamily="66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D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Comic Sans MS" pitchFamily="66" charset="0"/>
                          <a:cs typeface="Arial" pitchFamily="34" charset="0"/>
                        </a:rPr>
                        <a:t>956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D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Comic Sans MS" pitchFamily="66" charset="0"/>
                          <a:cs typeface="Arial" pitchFamily="34" charset="0"/>
                        </a:rPr>
                        <a:t>(25%)</a:t>
                      </a:r>
                      <a:endParaRPr lang="en-US" sz="1600" b="0" i="0" u="none" strike="noStrike" dirty="0">
                        <a:latin typeface="Comic Sans MS" pitchFamily="66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D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Comic Sans MS" pitchFamily="66" charset="0"/>
                          <a:cs typeface="Arial" pitchFamily="34" charset="0"/>
                        </a:rPr>
                        <a:t>39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D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Comic Sans MS" pitchFamily="66" charset="0"/>
                          <a:cs typeface="Arial" pitchFamily="34" charset="0"/>
                        </a:rPr>
                        <a:t>(1%)</a:t>
                      </a:r>
                      <a:endParaRPr lang="en-US" sz="1600" b="0" i="0" u="none" strike="noStrike" dirty="0">
                        <a:latin typeface="Comic Sans MS" pitchFamily="66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D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Comic Sans MS" pitchFamily="66" charset="0"/>
                          <a:cs typeface="Arial" pitchFamily="34" charset="0"/>
                        </a:rPr>
                        <a:t>2434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D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Comic Sans MS" pitchFamily="66" charset="0"/>
                          <a:cs typeface="Arial" pitchFamily="34" charset="0"/>
                        </a:rPr>
                        <a:t>(64%)</a:t>
                      </a:r>
                      <a:endParaRPr lang="en-US" sz="1600" b="0" i="0" u="none" strike="noStrike" dirty="0">
                        <a:latin typeface="Comic Sans MS" pitchFamily="66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D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Comic Sans MS" pitchFamily="66" charset="0"/>
                          <a:cs typeface="Arial" pitchFamily="34" charset="0"/>
                        </a:rPr>
                        <a:t>3783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DF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600" b="0" baseline="0" dirty="0" smtClean="0">
                          <a:latin typeface="Comic Sans MS" pitchFamily="66" charset="0"/>
                          <a:cs typeface="Arial" pitchFamily="34" charset="0"/>
                        </a:rPr>
                        <a:t>2009</a:t>
                      </a:r>
                      <a:endParaRPr lang="en-US" sz="1600" b="0" baseline="0" dirty="0">
                        <a:latin typeface="Comic Sans MS" pitchFamily="66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Comic Sans MS" pitchFamily="66" charset="0"/>
                          <a:cs typeface="Arial" pitchFamily="34" charset="0"/>
                        </a:rPr>
                        <a:t>73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Comic Sans MS" pitchFamily="66" charset="0"/>
                          <a:cs typeface="Arial" pitchFamily="34" charset="0"/>
                        </a:rPr>
                        <a:t>(2%)</a:t>
                      </a:r>
                      <a:endParaRPr lang="en-US" sz="1600" b="0" i="0" u="none" strike="noStrike" dirty="0">
                        <a:latin typeface="Comic Sans MS" pitchFamily="66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Comic Sans MS" pitchFamily="66" charset="0"/>
                          <a:cs typeface="Arial" pitchFamily="34" charset="0"/>
                        </a:rPr>
                        <a:t>260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Comic Sans MS" pitchFamily="66" charset="0"/>
                          <a:cs typeface="Arial" pitchFamily="34" charset="0"/>
                        </a:rPr>
                        <a:t>(7%)</a:t>
                      </a:r>
                      <a:endParaRPr lang="en-US" sz="1600" b="0" i="0" u="none" strike="noStrike" dirty="0">
                        <a:latin typeface="Comic Sans MS" pitchFamily="66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Comic Sans MS" pitchFamily="66" charset="0"/>
                          <a:cs typeface="Arial" pitchFamily="34" charset="0"/>
                        </a:rPr>
                        <a:t>989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Comic Sans MS" pitchFamily="66" charset="0"/>
                          <a:cs typeface="Arial" pitchFamily="34" charset="0"/>
                        </a:rPr>
                        <a:t>(26%)</a:t>
                      </a:r>
                      <a:endParaRPr lang="en-US" sz="1600" b="0" i="0" u="none" strike="noStrike" dirty="0">
                        <a:latin typeface="Comic Sans MS" pitchFamily="66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Comic Sans MS" pitchFamily="66" charset="0"/>
                          <a:cs typeface="Arial" pitchFamily="34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Comic Sans MS" pitchFamily="66" charset="0"/>
                          <a:cs typeface="Arial" pitchFamily="34" charset="0"/>
                        </a:rPr>
                        <a:t>(1%)</a:t>
                      </a:r>
                      <a:endParaRPr lang="en-US" sz="1600" b="0" i="0" u="none" strike="noStrike" dirty="0">
                        <a:latin typeface="Comic Sans MS" pitchFamily="66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Comic Sans MS" pitchFamily="66" charset="0"/>
                          <a:cs typeface="Arial" pitchFamily="34" charset="0"/>
                        </a:rPr>
                        <a:t>2500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Comic Sans MS" pitchFamily="66" charset="0"/>
                          <a:cs typeface="Arial" pitchFamily="34" charset="0"/>
                        </a:rPr>
                        <a:t>(65%)</a:t>
                      </a:r>
                      <a:endParaRPr lang="en-US" sz="1600" b="0" i="0" u="none" strike="noStrike" dirty="0">
                        <a:latin typeface="Comic Sans MS" pitchFamily="66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Comic Sans MS" pitchFamily="66" charset="0"/>
                          <a:cs typeface="Arial" pitchFamily="34" charset="0"/>
                        </a:rPr>
                        <a:t>3862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600" b="0" baseline="0" dirty="0" smtClean="0">
                          <a:latin typeface="Comic Sans MS" pitchFamily="66" charset="0"/>
                          <a:cs typeface="Arial" pitchFamily="34" charset="0"/>
                        </a:rPr>
                        <a:t>2010</a:t>
                      </a:r>
                      <a:endParaRPr lang="en-US" sz="1600" b="0" baseline="0" dirty="0">
                        <a:latin typeface="Comic Sans MS" pitchFamily="66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D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Comic Sans MS" pitchFamily="66" charset="0"/>
                          <a:cs typeface="Arial" pitchFamily="34" charset="0"/>
                        </a:rPr>
                        <a:t>85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D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Comic Sans MS" pitchFamily="66" charset="0"/>
                          <a:cs typeface="Arial" pitchFamily="34" charset="0"/>
                        </a:rPr>
                        <a:t>(2%)</a:t>
                      </a:r>
                      <a:endParaRPr lang="en-US" sz="1600" b="0" i="0" u="none" strike="noStrike" dirty="0">
                        <a:latin typeface="Comic Sans MS" pitchFamily="66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D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Comic Sans MS" pitchFamily="66" charset="0"/>
                          <a:cs typeface="Arial" pitchFamily="34" charset="0"/>
                        </a:rPr>
                        <a:t>253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D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Comic Sans MS" pitchFamily="66" charset="0"/>
                          <a:cs typeface="Arial" pitchFamily="34" charset="0"/>
                        </a:rPr>
                        <a:t>(7%)</a:t>
                      </a:r>
                      <a:endParaRPr lang="en-US" sz="1600" b="0" i="0" u="none" strike="noStrike" dirty="0">
                        <a:latin typeface="Comic Sans MS" pitchFamily="66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D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Comic Sans MS" pitchFamily="66" charset="0"/>
                          <a:cs typeface="Arial" pitchFamily="34" charset="0"/>
                        </a:rPr>
                        <a:t>1188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D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Comic Sans MS" pitchFamily="66" charset="0"/>
                          <a:cs typeface="Arial" pitchFamily="34" charset="0"/>
                        </a:rPr>
                        <a:t>(31%)</a:t>
                      </a:r>
                      <a:endParaRPr lang="en-US" sz="1600" b="0" i="0" u="none" strike="noStrike" dirty="0">
                        <a:latin typeface="Comic Sans MS" pitchFamily="66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D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Comic Sans MS" pitchFamily="66" charset="0"/>
                          <a:cs typeface="Arial" pitchFamily="34" charset="0"/>
                        </a:rPr>
                        <a:t>34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D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Comic Sans MS" pitchFamily="66" charset="0"/>
                          <a:cs typeface="Arial" pitchFamily="34" charset="0"/>
                        </a:rPr>
                        <a:t>(1%)</a:t>
                      </a:r>
                      <a:endParaRPr lang="en-US" sz="1600" b="0" i="0" u="none" strike="noStrike" dirty="0">
                        <a:latin typeface="Comic Sans MS" pitchFamily="66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D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Comic Sans MS" pitchFamily="66" charset="0"/>
                          <a:cs typeface="Arial" pitchFamily="34" charset="0"/>
                        </a:rPr>
                        <a:t>2268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D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Comic Sans MS" pitchFamily="66" charset="0"/>
                          <a:cs typeface="Arial" pitchFamily="34" charset="0"/>
                        </a:rPr>
                        <a:t>(59%)</a:t>
                      </a:r>
                      <a:endParaRPr lang="en-US" sz="1600" b="0" i="0" u="none" strike="noStrike" dirty="0">
                        <a:latin typeface="Comic Sans MS" pitchFamily="66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D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Comic Sans MS" pitchFamily="66" charset="0"/>
                          <a:cs typeface="Arial" pitchFamily="34" charset="0"/>
                        </a:rPr>
                        <a:t>3828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DF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600" b="0" baseline="0" dirty="0" smtClean="0">
                          <a:latin typeface="Comic Sans MS" pitchFamily="66" charset="0"/>
                          <a:cs typeface="Arial" pitchFamily="34" charset="0"/>
                        </a:rPr>
                        <a:t>2011</a:t>
                      </a:r>
                      <a:endParaRPr lang="en-US" sz="1600" b="0" baseline="0" dirty="0">
                        <a:latin typeface="Comic Sans MS" pitchFamily="66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Comic Sans MS" pitchFamily="66" charset="0"/>
                          <a:cs typeface="Arial" pitchFamily="34" charset="0"/>
                        </a:rPr>
                        <a:t>89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Comic Sans MS" pitchFamily="66" charset="0"/>
                          <a:cs typeface="Arial" pitchFamily="34" charset="0"/>
                        </a:rPr>
                        <a:t>(2%)</a:t>
                      </a:r>
                      <a:endParaRPr lang="en-US" sz="1600" b="0" i="0" u="none" strike="noStrike" dirty="0">
                        <a:latin typeface="Comic Sans MS" pitchFamily="66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Comic Sans MS" pitchFamily="66" charset="0"/>
                          <a:cs typeface="Arial" pitchFamily="34" charset="0"/>
                        </a:rPr>
                        <a:t>285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Comic Sans MS" pitchFamily="66" charset="0"/>
                          <a:cs typeface="Arial" pitchFamily="34" charset="0"/>
                        </a:rPr>
                        <a:t>(7%)</a:t>
                      </a:r>
                      <a:endParaRPr lang="en-US" sz="1600" b="0" i="0" u="none" strike="noStrike" dirty="0">
                        <a:latin typeface="Comic Sans MS" pitchFamily="66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Comic Sans MS" pitchFamily="66" charset="0"/>
                          <a:cs typeface="Arial" pitchFamily="34" charset="0"/>
                        </a:rPr>
                        <a:t>1260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Comic Sans MS" pitchFamily="66" charset="0"/>
                          <a:cs typeface="Arial" pitchFamily="34" charset="0"/>
                        </a:rPr>
                        <a:t>(30%)</a:t>
                      </a:r>
                      <a:endParaRPr lang="en-US" sz="1600" b="0" i="0" u="none" strike="noStrike" dirty="0">
                        <a:latin typeface="Comic Sans MS" pitchFamily="66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Comic Sans MS" pitchFamily="66" charset="0"/>
                          <a:cs typeface="Arial" pitchFamily="34" charset="0"/>
                        </a:rPr>
                        <a:t>37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Comic Sans MS" pitchFamily="66" charset="0"/>
                          <a:cs typeface="Arial" pitchFamily="34" charset="0"/>
                        </a:rPr>
                        <a:t>(1%)</a:t>
                      </a:r>
                      <a:endParaRPr lang="en-US" sz="1600" b="0" i="0" u="none" strike="noStrike" dirty="0">
                        <a:latin typeface="Comic Sans MS" pitchFamily="66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Comic Sans MS" pitchFamily="66" charset="0"/>
                          <a:cs typeface="Arial" pitchFamily="34" charset="0"/>
                        </a:rPr>
                        <a:t>2508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Comic Sans MS" pitchFamily="66" charset="0"/>
                          <a:cs typeface="Arial" pitchFamily="34" charset="0"/>
                        </a:rPr>
                        <a:t>(60%)</a:t>
                      </a:r>
                      <a:endParaRPr lang="en-US" sz="1600" b="0" i="0" u="none" strike="noStrike" dirty="0">
                        <a:latin typeface="Comic Sans MS" pitchFamily="66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Comic Sans MS" pitchFamily="66" charset="0"/>
                          <a:cs typeface="Arial" pitchFamily="34" charset="0"/>
                        </a:rPr>
                        <a:t>4179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09600" y="5715000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1000" dirty="0" smtClean="0">
                <a:latin typeface="Comic Sans MS" pitchFamily="66" charset="0"/>
              </a:rPr>
              <a:t>CI Institutional Research 4/10/12</a:t>
            </a:r>
          </a:p>
          <a:p>
            <a:pPr eaLnBrk="0" hangingPunct="0"/>
            <a:r>
              <a:rPr lang="en-US" sz="1000" dirty="0" smtClean="0">
                <a:latin typeface="Comic Sans MS" pitchFamily="66" charset="0"/>
              </a:rPr>
              <a:t>Source: ERS Student Census Files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429000" y="5257800"/>
            <a:ext cx="5196255" cy="1188720"/>
            <a:chOff x="3429000" y="5105400"/>
            <a:chExt cx="5196255" cy="118872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22732" y="5105400"/>
              <a:ext cx="1602523" cy="1188720"/>
            </a:xfrm>
            <a:prstGeom prst="rect">
              <a:avLst/>
            </a:prstGeom>
            <a:noFill/>
            <a:ln w="19050" cmpd="dbl">
              <a:solidFill>
                <a:schemeClr val="tx2">
                  <a:lumMod val="75000"/>
                </a:schemeClr>
              </a:solidFill>
              <a:miter lim="800000"/>
              <a:headEnd/>
              <a:tailEnd/>
            </a:ln>
            <a:effectLst/>
          </p:spPr>
        </p:pic>
        <p:pic>
          <p:nvPicPr>
            <p:cNvPr id="74753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023034" y="5105400"/>
              <a:ext cx="1866091" cy="1188720"/>
            </a:xfrm>
            <a:prstGeom prst="rect">
              <a:avLst/>
            </a:prstGeom>
            <a:noFill/>
            <a:ln w="19050" cmpd="dbl">
              <a:solidFill>
                <a:schemeClr val="tx2">
                  <a:lumMod val="75000"/>
                </a:schemeClr>
              </a:solidFill>
              <a:miter lim="800000"/>
              <a:headEnd/>
              <a:tailEnd/>
            </a:ln>
          </p:spPr>
        </p:pic>
        <p:pic>
          <p:nvPicPr>
            <p:cNvPr id="74757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429000" y="5105400"/>
              <a:ext cx="1460427" cy="1188720"/>
            </a:xfrm>
            <a:prstGeom prst="rect">
              <a:avLst/>
            </a:prstGeom>
            <a:noFill/>
            <a:ln w="19050" cmpd="dbl">
              <a:solidFill>
                <a:schemeClr val="tx2">
                  <a:lumMod val="75000"/>
                </a:schemeClr>
              </a:solidFill>
              <a:miter lim="800000"/>
              <a:headEnd/>
              <a:tailEnd/>
            </a:ln>
          </p:spPr>
        </p:pic>
      </p:grpSp>
      <p:pic>
        <p:nvPicPr>
          <p:cNvPr id="9" name="Picture 8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29400" y="990600"/>
            <a:ext cx="1457325" cy="1171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6" name="Rectangle 47"/>
          <p:cNvSpPr>
            <a:spLocks noChangeArrowheads="1"/>
          </p:cNvSpPr>
          <p:nvPr/>
        </p:nvSpPr>
        <p:spPr bwMode="auto">
          <a:xfrm>
            <a:off x="457200" y="62484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400" dirty="0"/>
              <a:t>Source: ERS Enrollment Term </a:t>
            </a:r>
            <a:r>
              <a:rPr lang="en-US" sz="1400" dirty="0" smtClean="0"/>
              <a:t>Files</a:t>
            </a:r>
          </a:p>
          <a:p>
            <a:pPr eaLnBrk="0" hangingPunct="0"/>
            <a:r>
              <a:rPr lang="en-US" sz="1400" dirty="0" smtClean="0"/>
              <a:t>CI Institutional Research 4/10/12</a:t>
            </a:r>
          </a:p>
          <a:p>
            <a:pPr eaLnBrk="0" hangingPunct="0"/>
            <a:endParaRPr lang="en-US" sz="1000" dirty="0"/>
          </a:p>
        </p:txBody>
      </p:sp>
      <p:sp>
        <p:nvSpPr>
          <p:cNvPr id="2108" name="TextBox 8"/>
          <p:cNvSpPr txBox="1">
            <a:spLocks noChangeArrowheads="1"/>
          </p:cNvSpPr>
          <p:nvPr/>
        </p:nvSpPr>
        <p:spPr bwMode="auto">
          <a:xfrm>
            <a:off x="5334000" y="2590800"/>
            <a:ext cx="3581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79400" indent="-219075"/>
            <a:r>
              <a:rPr lang="en-US" dirty="0" smtClean="0">
                <a:latin typeface="Comic Sans MS" pitchFamily="66" charset="0"/>
              </a:rPr>
              <a:t>* First </a:t>
            </a:r>
            <a:r>
              <a:rPr lang="en-US" dirty="0">
                <a:latin typeface="Comic Sans MS" pitchFamily="66" charset="0"/>
              </a:rPr>
              <a:t>Generation = </a:t>
            </a:r>
            <a:r>
              <a:rPr lang="en-US" dirty="0" smtClean="0">
                <a:latin typeface="Comic Sans MS" pitchFamily="66" charset="0"/>
              </a:rPr>
              <a:t>neither </a:t>
            </a:r>
            <a:r>
              <a:rPr lang="en-US" dirty="0">
                <a:latin typeface="Comic Sans MS" pitchFamily="66" charset="0"/>
              </a:rPr>
              <a:t>parent has attended college</a:t>
            </a:r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685800" y="304800"/>
            <a:ext cx="8001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~ 27% of Fall 2011 students are 1</a:t>
            </a:r>
            <a:r>
              <a:rPr kumimoji="0" lang="en-US" sz="3200" b="0" i="0" u="none" strike="noStrike" cap="none" normalizeH="0" baseline="30000" dirty="0" smtClean="0">
                <a:ln>
                  <a:noFill/>
                </a:ln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st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generation</a:t>
            </a:r>
            <a:endParaRPr kumimoji="0" lang="en-US" sz="2000" b="0" i="0" u="none" strike="noStrike" cap="none" normalizeH="0" baseline="0" dirty="0" smtClean="0">
              <a:ln>
                <a:noFill/>
              </a:ln>
              <a:effectLst/>
              <a:latin typeface="Comic Sans MS" pitchFamily="66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57200" y="1600200"/>
            <a:ext cx="8198302" cy="4038601"/>
            <a:chOff x="381001" y="1447800"/>
            <a:chExt cx="8198302" cy="4038601"/>
          </a:xfrm>
        </p:grpSpPr>
        <p:graphicFrame>
          <p:nvGraphicFramePr>
            <p:cNvPr id="4" name="Group 70"/>
            <p:cNvGraphicFramePr>
              <a:graphicFrameLocks/>
            </p:cNvGraphicFramePr>
            <p:nvPr/>
          </p:nvGraphicFramePr>
          <p:xfrm>
            <a:off x="381001" y="1447800"/>
            <a:ext cx="4876800" cy="4038600"/>
          </p:xfrm>
          <a:graphic>
            <a:graphicData uri="http://schemas.openxmlformats.org/drawingml/2006/table">
              <a:tbl>
                <a:tblPr>
                  <a:tableStyleId>{0E3FDE45-AF77-4B5C-9715-49D594BDF05E}</a:tableStyleId>
                </a:tblPr>
                <a:tblGrid>
                  <a:gridCol w="1950720"/>
                  <a:gridCol w="1350499"/>
                  <a:gridCol w="1575581"/>
                </a:tblGrid>
                <a:tr h="381000">
                  <a:tc>
                    <a:txBody>
                      <a:bodyPr/>
                      <a:lstStyle/>
                      <a:p>
                        <a:pPr marL="0" marR="0" lvl="0" indent="0" algn="l" defTabSz="914400" rtl="0" eaLnBrk="1" fontAlgn="b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lang="en-US" sz="1800" b="0" cap="none" spc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mic Sans MS" pitchFamily="66" charset="0"/>
                          </a:rPr>
                          <a:t> </a:t>
                        </a:r>
                      </a:p>
                    </a:txBody>
                    <a:tcPr anchor="ctr" horzOverflow="overflow">
                      <a:lnL w="190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90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lang="en-US" sz="1800" b="0" cap="none" spc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mic Sans MS" pitchFamily="66" charset="0"/>
                          </a:rPr>
                          <a:t>Fall 2011</a:t>
                        </a:r>
                      </a:p>
                    </a:txBody>
                    <a:tcPr anchor="ctr" horzOverflow="overflow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DE0D08">
                          <a:alpha val="31765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lang="en-US" sz="1800" b="0" cap="none" spc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mic Sans MS" pitchFamily="66" charset="0"/>
                          </a:rPr>
                          <a:t>Spring 2012</a:t>
                        </a:r>
                      </a:p>
                    </a:txBody>
                    <a:tcPr anchor="ctr" horzOverflow="overflow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DE0D08">
                          <a:alpha val="31765"/>
                        </a:srgbClr>
                      </a:solidFill>
                    </a:tcPr>
                  </a:tc>
                </a:tr>
                <a:tr h="365760">
                  <a:tc>
                    <a:txBody>
                      <a:bodyPr/>
                      <a:lstStyle/>
                      <a:p>
                        <a:r>
                          <a:rPr lang="en-US" sz="1800" b="0" u="sng" cap="none" spc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mic Sans MS" pitchFamily="66" charset="0"/>
                          </a:rPr>
                          <a:t>New Transfers</a:t>
                        </a:r>
                        <a:endParaRPr lang="en-US" sz="1800" b="0" u="sng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endParaRPr>
                      </a:p>
                    </a:txBody>
                    <a:tcPr anchor="ctr" horzOverflow="overflow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accent4">
                          <a:lumMod val="50000"/>
                          <a:alpha val="7843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lang="en-US" sz="1800" b="0" cap="none" spc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mic Sans MS" pitchFamily="66" charset="0"/>
                          </a:rPr>
                          <a:t>N= 714</a:t>
                        </a:r>
                      </a:p>
                    </a:txBody>
                    <a:tcPr anchor="ctr" horzOverflow="overflow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accent4">
                          <a:lumMod val="50000"/>
                          <a:alpha val="7843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lang="en-US" sz="1800" b="0" cap="none" spc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mic Sans MS" pitchFamily="66" charset="0"/>
                          </a:rPr>
                          <a:t>N=341</a:t>
                        </a:r>
                      </a:p>
                    </a:txBody>
                    <a:tcPr anchor="ctr" horzOverflow="overflow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accent4">
                          <a:lumMod val="50000"/>
                          <a:alpha val="7843"/>
                        </a:schemeClr>
                      </a:solidFill>
                    </a:tcPr>
                  </a:tc>
                </a:tr>
                <a:tr h="365760">
                  <a:tc>
                    <a:txBody>
                      <a:bodyPr/>
                      <a:lstStyle/>
                      <a:p>
                        <a:pPr marL="0" marR="0" lvl="0" indent="0" algn="l" defTabSz="914400" rtl="0" eaLnBrk="1" fontAlgn="b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lang="en-US" sz="1800" b="0" cap="none" spc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mic Sans MS" pitchFamily="66" charset="0"/>
                          </a:rPr>
                          <a:t>Non-URM</a:t>
                        </a:r>
                      </a:p>
                    </a:txBody>
                    <a:tcPr anchor="ctr" horzOverflow="overflow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lang="en-US" sz="1800" b="0" cap="none" spc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mic Sans MS" pitchFamily="66" charset="0"/>
                          </a:rPr>
                          <a:t>466 (65%)</a:t>
                        </a:r>
                      </a:p>
                    </a:txBody>
                    <a:tcPr anchor="ctr" horzOverflow="overflow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lang="en-US" sz="1800" b="0" cap="none" spc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mic Sans MS" pitchFamily="66" charset="0"/>
                          </a:rPr>
                          <a:t>216 (63%)</a:t>
                        </a:r>
                      </a:p>
                    </a:txBody>
                    <a:tcPr anchor="ctr" horzOverflow="overflow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</a:tr>
                <a:tr h="365760">
                  <a:tc>
                    <a:txBody>
                      <a:bodyPr/>
                      <a:lstStyle/>
                      <a:p>
                        <a:pPr marL="0" marR="0" lvl="0" indent="0" algn="l" defTabSz="914400" rtl="0" eaLnBrk="1" fontAlgn="b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lang="en-US" sz="1800" b="0" cap="none" spc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mic Sans MS" pitchFamily="66" charset="0"/>
                          </a:rPr>
                          <a:t>URM</a:t>
                        </a:r>
                      </a:p>
                    </a:txBody>
                    <a:tcPr anchor="ctr" horzOverflow="overflow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lang="en-US" sz="1800" b="0" cap="none" spc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mic Sans MS" pitchFamily="66" charset="0"/>
                          </a:rPr>
                          <a:t>248 (35%)</a:t>
                        </a:r>
                      </a:p>
                    </a:txBody>
                    <a:tcPr anchor="ctr" horzOverflow="overflow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lang="en-US" sz="1800" b="0" cap="none" spc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mic Sans MS" pitchFamily="66" charset="0"/>
                          </a:rPr>
                          <a:t>125 (37%)</a:t>
                        </a:r>
                      </a:p>
                    </a:txBody>
                    <a:tcPr anchor="ctr" horzOverflow="overflow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</a:tr>
                <a:tr h="365760">
                  <a:tc>
                    <a:txBody>
                      <a:bodyPr/>
                      <a:lstStyle/>
                      <a:p>
                        <a:pPr marL="0" marR="0" lvl="0" indent="0" algn="l" defTabSz="914400" rtl="0" eaLnBrk="1" fontAlgn="b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lang="en-US" sz="1800" b="0" cap="none" spc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mic Sans MS" pitchFamily="66" charset="0"/>
                          </a:rPr>
                          <a:t>Hispanic</a:t>
                        </a:r>
                      </a:p>
                    </a:txBody>
                    <a:tcPr anchor="ctr" horzOverflow="overflow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lang="en-US" sz="1800" b="0" cap="none" spc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mic Sans MS" pitchFamily="66" charset="0"/>
                          </a:rPr>
                          <a:t>240 (34%)</a:t>
                        </a:r>
                      </a:p>
                    </a:txBody>
                    <a:tcPr anchor="ctr" horzOverflow="overflow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lang="en-US" sz="1800" b="0" cap="none" spc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mic Sans MS" pitchFamily="66" charset="0"/>
                          </a:rPr>
                          <a:t>121 (35%)</a:t>
                        </a:r>
                      </a:p>
                    </a:txBody>
                    <a:tcPr anchor="ctr" horzOverflow="overflow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</a:tr>
                <a:tr h="365760">
                  <a:tc>
                    <a:txBody>
                      <a:bodyPr/>
                      <a:lstStyle/>
                      <a:p>
                        <a:pPr marL="0" marR="0" lvl="0" indent="0" algn="l" defTabSz="914400" rtl="0" eaLnBrk="1" fontAlgn="b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lang="en-US" sz="1800" b="0" cap="none" spc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mic Sans MS" pitchFamily="66" charset="0"/>
                          </a:rPr>
                          <a:t>1st Generation*</a:t>
                        </a:r>
                      </a:p>
                    </a:txBody>
                    <a:tcPr anchor="ctr" horzOverflow="overflow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lang="en-US" sz="1800" b="0" cap="none" spc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mic Sans MS" pitchFamily="66" charset="0"/>
                          </a:rPr>
                          <a:t>196 (27%)</a:t>
                        </a:r>
                      </a:p>
                    </a:txBody>
                    <a:tcPr anchor="ctr" horzOverflow="overflow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lang="en-US" sz="1800" b="0" cap="none" spc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mic Sans MS" pitchFamily="66" charset="0"/>
                          </a:rPr>
                          <a:t>86 (25%)</a:t>
                        </a:r>
                      </a:p>
                    </a:txBody>
                    <a:tcPr anchor="ctr" horzOverflow="overflow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</a:tr>
                <a:tr h="365760">
                  <a:tc>
                    <a:txBody>
                      <a:bodyPr/>
                      <a:lstStyle/>
                      <a:p>
                        <a:pPr marL="0" marR="0" lvl="0" indent="0" algn="l" defTabSz="914400" rtl="0" eaLnBrk="1" fontAlgn="b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lang="en-US" sz="1800" b="0" u="sng" cap="none" spc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mic Sans MS" pitchFamily="66" charset="0"/>
                          </a:rPr>
                          <a:t>New Freshmen</a:t>
                        </a:r>
                      </a:p>
                    </a:txBody>
                    <a:tcPr anchor="ctr" horzOverflow="overflow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accent4">
                          <a:lumMod val="50000"/>
                          <a:alpha val="7843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lang="en-US" sz="1800" b="0" cap="none" spc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mic Sans MS" pitchFamily="66" charset="0"/>
                          </a:rPr>
                          <a:t>N= 617</a:t>
                        </a:r>
                      </a:p>
                    </a:txBody>
                    <a:tcPr anchor="ctr" horzOverflow="overflow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accent4">
                          <a:lumMod val="50000"/>
                          <a:alpha val="7843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800" b="0" cap="none" spc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mic Sans MS" pitchFamily="66" charset="0"/>
                          </a:rPr>
                          <a:t>-</a:t>
                        </a:r>
                      </a:p>
                    </a:txBody>
                    <a:tcPr anchor="ctr" horzOverflow="overflow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accent4">
                          <a:lumMod val="50000"/>
                          <a:alpha val="7843"/>
                        </a:schemeClr>
                      </a:solidFill>
                    </a:tcPr>
                  </a:tc>
                </a:tr>
                <a:tr h="365760">
                  <a:tc>
                    <a:txBody>
                      <a:bodyPr/>
                      <a:lstStyle/>
                      <a:p>
                        <a:pPr marL="0" marR="0" lvl="0" indent="0" algn="l" defTabSz="914400" rtl="0" eaLnBrk="1" fontAlgn="b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lang="en-US" sz="1800" b="0" cap="none" spc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mic Sans MS" pitchFamily="66" charset="0"/>
                          </a:rPr>
                          <a:t>Non-URM</a:t>
                        </a:r>
                      </a:p>
                    </a:txBody>
                    <a:tcPr anchor="ctr" horzOverflow="overflow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lang="en-US" sz="1800" b="0" cap="none" spc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mic Sans MS" pitchFamily="66" charset="0"/>
                          </a:rPr>
                          <a:t>365 (59%)</a:t>
                        </a:r>
                      </a:p>
                    </a:txBody>
                    <a:tcPr anchor="ctr" horzOverflow="overflow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lang="en-US" sz="1800" b="0" cap="none" spc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mic Sans MS" pitchFamily="66" charset="0"/>
                          </a:rPr>
                          <a:t>-</a:t>
                        </a:r>
                      </a:p>
                    </a:txBody>
                    <a:tcPr anchor="ctr" horzOverflow="overflow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</a:tr>
                <a:tr h="365760">
                  <a:tc>
                    <a:txBody>
                      <a:bodyPr/>
                      <a:lstStyle/>
                      <a:p>
                        <a:pPr marL="0" marR="0" lvl="0" indent="0" algn="l" defTabSz="914400" rtl="0" eaLnBrk="1" fontAlgn="b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lang="en-US" sz="1800" b="0" cap="none" spc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mic Sans MS" pitchFamily="66" charset="0"/>
                          </a:rPr>
                          <a:t>URM</a:t>
                        </a:r>
                      </a:p>
                    </a:txBody>
                    <a:tcPr anchor="ctr" horzOverflow="overflow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lang="en-US" sz="1800" b="0" cap="none" spc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mic Sans MS" pitchFamily="66" charset="0"/>
                          </a:rPr>
                          <a:t>252 (41%)</a:t>
                        </a:r>
                      </a:p>
                    </a:txBody>
                    <a:tcPr anchor="ctr" horzOverflow="overflow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lang="en-US" sz="1800" b="0" cap="none" spc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mic Sans MS" pitchFamily="66" charset="0"/>
                          </a:rPr>
                          <a:t>-</a:t>
                        </a:r>
                      </a:p>
                    </a:txBody>
                    <a:tcPr anchor="ctr" horzOverflow="overflow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</a:tr>
                <a:tr h="365760">
                  <a:tc>
                    <a:txBody>
                      <a:bodyPr/>
                      <a:lstStyle/>
                      <a:p>
                        <a:pPr marL="0" marR="0" lvl="0" indent="0" algn="l" defTabSz="914400" rtl="0" eaLnBrk="1" fontAlgn="b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lang="en-US" sz="1800" b="0" cap="none" spc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mic Sans MS" pitchFamily="66" charset="0"/>
                          </a:rPr>
                          <a:t>Hispanic</a:t>
                        </a:r>
                      </a:p>
                    </a:txBody>
                    <a:tcPr anchor="ctr" horzOverflow="overflow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lang="en-US" sz="1800" b="0" cap="none" spc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mic Sans MS" pitchFamily="66" charset="0"/>
                          </a:rPr>
                          <a:t>221 (36%)</a:t>
                        </a:r>
                      </a:p>
                    </a:txBody>
                    <a:tcPr anchor="ctr" horzOverflow="overflow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lang="en-US" sz="1800" b="0" cap="none" spc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mic Sans MS" pitchFamily="66" charset="0"/>
                          </a:rPr>
                          <a:t>-</a:t>
                        </a:r>
                      </a:p>
                    </a:txBody>
                    <a:tcPr anchor="ctr" horzOverflow="overflow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</a:tr>
                <a:tr h="365760">
                  <a:tc>
                    <a:txBody>
                      <a:bodyPr/>
                      <a:lstStyle/>
                      <a:p>
                        <a:pPr marL="0" marR="0" lvl="0" indent="0" algn="l" defTabSz="914400" rtl="0" eaLnBrk="1" fontAlgn="b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lang="en-US" sz="1800" b="0" cap="none" spc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mic Sans MS" pitchFamily="66" charset="0"/>
                          </a:rPr>
                          <a:t>1st Generation *</a:t>
                        </a:r>
                      </a:p>
                    </a:txBody>
                    <a:tcPr anchor="ctr" horzOverflow="overflow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lang="en-US" sz="1800" b="0" cap="none" spc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mic Sans MS" pitchFamily="66" charset="0"/>
                          </a:rPr>
                          <a:t>161 (26%)</a:t>
                        </a:r>
                      </a:p>
                    </a:txBody>
                    <a:tcPr anchor="ctr" horzOverflow="overflow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lang="en-US" sz="1800" b="0" cap="none" spc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mic Sans MS" pitchFamily="66" charset="0"/>
                          </a:rPr>
                          <a:t>-</a:t>
                        </a:r>
                      </a:p>
                    </a:txBody>
                    <a:tcPr anchor="ctr" horzOverflow="overflow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</a:tr>
              </a:tbl>
            </a:graphicData>
          </a:graphic>
        </p:graphicFrame>
        <p:pic>
          <p:nvPicPr>
            <p:cNvPr id="9" name="Picture 5" descr="http://www.calstate.edu/images/home/home-slideshow/homepage-2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80960" y="3733801"/>
              <a:ext cx="3098343" cy="17526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</p:pic>
      </p:grpSp>
      <p:sp>
        <p:nvSpPr>
          <p:cNvPr id="11" name="Oval 10"/>
          <p:cNvSpPr/>
          <p:nvPr/>
        </p:nvSpPr>
        <p:spPr>
          <a:xfrm>
            <a:off x="2911929" y="5230586"/>
            <a:ext cx="685799" cy="457199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971800" y="3401785"/>
            <a:ext cx="685799" cy="457199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81000" y="228600"/>
            <a:ext cx="8458200" cy="609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200" kern="0" dirty="0" smtClean="0">
                <a:latin typeface="Comic Sans MS" pitchFamily="66" charset="0"/>
                <a:ea typeface="+mj-ea"/>
                <a:cs typeface="Arial" pitchFamily="34" charset="0"/>
              </a:rPr>
              <a:t>First </a:t>
            </a:r>
            <a:r>
              <a:rPr lang="en-US" sz="3200" kern="0" dirty="0">
                <a:latin typeface="Comic Sans MS" pitchFamily="66" charset="0"/>
                <a:ea typeface="+mj-ea"/>
                <a:cs typeface="Arial" pitchFamily="34" charset="0"/>
              </a:rPr>
              <a:t>Year </a:t>
            </a:r>
            <a:r>
              <a:rPr lang="en-US" sz="3200" kern="0" dirty="0" smtClean="0">
                <a:latin typeface="Comic Sans MS" pitchFamily="66" charset="0"/>
                <a:ea typeface="+mj-ea"/>
                <a:cs typeface="Arial" pitchFamily="34" charset="0"/>
              </a:rPr>
              <a:t>Student Retention</a:t>
            </a:r>
            <a:endParaRPr lang="en-US" sz="3200" kern="0" dirty="0">
              <a:latin typeface="Comic Sans MS" pitchFamily="66" charset="0"/>
              <a:ea typeface="+mj-ea"/>
              <a:cs typeface="Arial" pitchFamily="34" charset="0"/>
            </a:endParaRPr>
          </a:p>
        </p:txBody>
      </p:sp>
      <p:sp>
        <p:nvSpPr>
          <p:cNvPr id="18488" name="Rectangle 451"/>
          <p:cNvSpPr>
            <a:spLocks noChangeArrowheads="1"/>
          </p:cNvSpPr>
          <p:nvPr/>
        </p:nvSpPr>
        <p:spPr bwMode="auto">
          <a:xfrm>
            <a:off x="457200" y="6324600"/>
            <a:ext cx="4114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000" dirty="0"/>
              <a:t>Source: </a:t>
            </a:r>
            <a:r>
              <a:rPr lang="en-US" sz="1000" dirty="0" smtClean="0"/>
              <a:t>CI </a:t>
            </a:r>
            <a:r>
              <a:rPr lang="en-US" sz="1000" dirty="0"/>
              <a:t>Retention and Graduation Interactive </a:t>
            </a:r>
            <a:r>
              <a:rPr lang="en-US" sz="1000" dirty="0" smtClean="0"/>
              <a:t>Report</a:t>
            </a:r>
          </a:p>
          <a:p>
            <a:pPr eaLnBrk="0" hangingPunct="0"/>
            <a:r>
              <a:rPr lang="en-US" sz="1000" dirty="0" smtClean="0"/>
              <a:t>CI Institutional Research 4/10/12</a:t>
            </a:r>
          </a:p>
          <a:p>
            <a:pPr eaLnBrk="0" hangingPunct="0"/>
            <a:endParaRPr lang="en-US" sz="10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533400" y="838200"/>
            <a:ext cx="6217920" cy="3444240"/>
            <a:chOff x="533400" y="838200"/>
            <a:chExt cx="6217920" cy="3444240"/>
          </a:xfrm>
        </p:grpSpPr>
        <p:graphicFrame>
          <p:nvGraphicFramePr>
            <p:cNvPr id="4" name="Group 597"/>
            <p:cNvGraphicFramePr>
              <a:graphicFrameLocks/>
            </p:cNvGraphicFramePr>
            <p:nvPr/>
          </p:nvGraphicFramePr>
          <p:xfrm>
            <a:off x="533400" y="838200"/>
            <a:ext cx="3017520" cy="3444240"/>
          </p:xfrm>
          <a:graphic>
            <a:graphicData uri="http://schemas.openxmlformats.org/drawingml/2006/table">
              <a:tbl>
                <a:tblPr/>
                <a:tblGrid>
                  <a:gridCol w="1005840"/>
                  <a:gridCol w="1005840"/>
                  <a:gridCol w="1005840"/>
                </a:tblGrid>
                <a:tr h="497156"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4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mic Sans MS" pitchFamily="66" charset="0"/>
                            <a:cs typeface="Arial" charset="0"/>
                          </a:rPr>
                          <a:t>Native Students</a:t>
                        </a:r>
                        <a:endPara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endParaRPr>
                      </a:p>
                    </a:txBody>
                    <a:tcPr anchor="ctr" horzOverflow="overflow">
                      <a:lnL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gradFill flip="none" rotWithShape="1">
                        <a:gsLst>
                          <a:gs pos="0">
                            <a:schemeClr val="accent2">
                              <a:lumMod val="20000"/>
                              <a:lumOff val="80000"/>
                              <a:shade val="30000"/>
                              <a:satMod val="115000"/>
                            </a:schemeClr>
                          </a:gs>
                          <a:gs pos="50000">
                            <a:schemeClr val="accent2">
                              <a:lumMod val="20000"/>
                              <a:lumOff val="80000"/>
                              <a:shade val="67500"/>
                              <a:satMod val="115000"/>
                            </a:schemeClr>
                          </a:gs>
                          <a:gs pos="100000">
                            <a:schemeClr val="accent2">
                              <a:lumMod val="20000"/>
                              <a:lumOff val="80000"/>
                              <a:shade val="100000"/>
                              <a:satMod val="115000"/>
                            </a:schemeClr>
                          </a:gs>
                        </a:gsLst>
                        <a:lin ang="2700000" scaled="1"/>
                        <a:tileRect/>
                      </a:gra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4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mic Sans MS" pitchFamily="66" charset="0"/>
                            <a:cs typeface="Arial" charset="0"/>
                          </a:rPr>
                          <a:t>Non-URM</a:t>
                        </a:r>
                        <a:endPara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endParaRPr>
                      </a:p>
                    </a:txBody>
                    <a:tcPr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EAEAEA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4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mic Sans MS" pitchFamily="66" charset="0"/>
                          </a:rPr>
                          <a:t>URM</a:t>
                        </a:r>
                      </a:p>
                    </a:txBody>
                    <a:tcPr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EAEAEA"/>
                      </a:solidFill>
                    </a:tcPr>
                  </a:tc>
                </a:tr>
                <a:tr h="365760"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4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mic Sans MS" pitchFamily="66" charset="0"/>
                            <a:cs typeface="Arial" charset="0"/>
                          </a:rPr>
                          <a:t>2003-04</a:t>
                        </a:r>
                        <a:endPara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endParaRPr>
                      </a:p>
                    </a:txBody>
                    <a:tcPr anchor="ctr" horzOverflow="overflow">
                      <a:lnL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chemeClr val="bg1">
                          <a:lumMod val="8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4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mic Sans MS" pitchFamily="66" charset="0"/>
                            <a:cs typeface="Arial" charset="0"/>
                          </a:rPr>
                          <a:t>72%</a:t>
                        </a:r>
                        <a:endPara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endParaRPr>
                      </a:p>
                    </a:txBody>
                    <a:tcPr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EAEAEA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4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mic Sans MS" pitchFamily="66" charset="0"/>
                            <a:cs typeface="Arial" charset="0"/>
                          </a:rPr>
                          <a:t>77%</a:t>
                        </a:r>
                        <a:endPara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endParaRPr>
                      </a:p>
                    </a:txBody>
                    <a:tcPr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EAEAEA"/>
                      </a:solidFill>
                    </a:tcPr>
                  </a:tc>
                </a:tr>
                <a:tr h="365760"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4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mic Sans MS" pitchFamily="66" charset="0"/>
                            <a:cs typeface="Arial" charset="0"/>
                          </a:rPr>
                          <a:t>2004-05</a:t>
                        </a:r>
                        <a:endPara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endParaRPr>
                      </a:p>
                    </a:txBody>
                    <a:tcPr anchor="ctr" horzOverflow="overflow">
                      <a:lnL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chemeClr val="bg1">
                          <a:lumMod val="6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4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mic Sans MS" pitchFamily="66" charset="0"/>
                            <a:cs typeface="Arial" charset="0"/>
                          </a:rPr>
                          <a:t>81%</a:t>
                        </a:r>
                        <a:endPara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endParaRPr>
                      </a:p>
                    </a:txBody>
                    <a:tcPr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EAEAEA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4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mic Sans MS" pitchFamily="66" charset="0"/>
                            <a:cs typeface="Arial" charset="0"/>
                          </a:rPr>
                          <a:t>77%</a:t>
                        </a:r>
                        <a:endPara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endParaRPr>
                      </a:p>
                    </a:txBody>
                    <a:tcPr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EAEAEA"/>
                      </a:solidFill>
                    </a:tcPr>
                  </a:tc>
                </a:tr>
                <a:tr h="365760"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4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mic Sans MS" pitchFamily="66" charset="0"/>
                            <a:cs typeface="Arial" charset="0"/>
                          </a:rPr>
                          <a:t>2005-06</a:t>
                        </a:r>
                        <a:endPara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endParaRPr>
                      </a:p>
                    </a:txBody>
                    <a:tcPr anchor="ctr" horzOverflow="overflow">
                      <a:lnL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chemeClr val="bg1">
                          <a:lumMod val="8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4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mic Sans MS" pitchFamily="66" charset="0"/>
                            <a:cs typeface="Arial" charset="0"/>
                          </a:rPr>
                          <a:t>77%</a:t>
                        </a:r>
                        <a:endPara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endParaRPr>
                      </a:p>
                    </a:txBody>
                    <a:tcPr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EAEAEA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4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mic Sans MS" pitchFamily="66" charset="0"/>
                            <a:cs typeface="Arial" charset="0"/>
                          </a:rPr>
                          <a:t>79%</a:t>
                        </a:r>
                        <a:endPara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endParaRPr>
                      </a:p>
                    </a:txBody>
                    <a:tcPr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EAEAEA"/>
                      </a:solidFill>
                    </a:tcPr>
                  </a:tc>
                </a:tr>
                <a:tr h="365760"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4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mic Sans MS" pitchFamily="66" charset="0"/>
                            <a:cs typeface="Arial" charset="0"/>
                          </a:rPr>
                          <a:t>2006-07</a:t>
                        </a:r>
                        <a:endPara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endParaRPr>
                      </a:p>
                    </a:txBody>
                    <a:tcPr anchor="ctr" horzOverflow="overflow">
                      <a:lnL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4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mic Sans MS" pitchFamily="66" charset="0"/>
                            <a:cs typeface="Arial" charset="0"/>
                          </a:rPr>
                          <a:t>77%</a:t>
                        </a:r>
                        <a:endPara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endParaRPr>
                      </a:p>
                    </a:txBody>
                    <a:tcPr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EAEAEA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4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mic Sans MS" pitchFamily="66" charset="0"/>
                            <a:cs typeface="Arial" charset="0"/>
                          </a:rPr>
                          <a:t>70%</a:t>
                        </a:r>
                        <a:endPara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endParaRPr>
                      </a:p>
                    </a:txBody>
                    <a:tcPr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EAEAEA"/>
                      </a:solidFill>
                    </a:tcPr>
                  </a:tc>
                </a:tr>
                <a:tr h="365760"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4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mic Sans MS" pitchFamily="66" charset="0"/>
                            <a:cs typeface="Arial" charset="0"/>
                          </a:rPr>
                          <a:t>2007-08</a:t>
                        </a:r>
                        <a:endPara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endParaRPr>
                      </a:p>
                    </a:txBody>
                    <a:tcPr anchor="ctr" horzOverflow="overflow">
                      <a:lnL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chemeClr val="bg1">
                          <a:lumMod val="8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4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mic Sans MS" pitchFamily="66" charset="0"/>
                            <a:cs typeface="Arial" charset="0"/>
                          </a:rPr>
                          <a:t>77%</a:t>
                        </a:r>
                        <a:endPara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endParaRPr>
                      </a:p>
                    </a:txBody>
                    <a:tcPr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EAEAEA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4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mic Sans MS" pitchFamily="66" charset="0"/>
                            <a:cs typeface="Arial" charset="0"/>
                          </a:rPr>
                          <a:t>78%</a:t>
                        </a:r>
                        <a:endPara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endParaRPr>
                      </a:p>
                    </a:txBody>
                    <a:tcPr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EAEAEA"/>
                      </a:solidFill>
                    </a:tcPr>
                  </a:tc>
                </a:tr>
                <a:tr h="365760"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4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mic Sans MS" pitchFamily="66" charset="0"/>
                            <a:cs typeface="Arial" charset="0"/>
                          </a:rPr>
                          <a:t>2008-09</a:t>
                        </a:r>
                        <a:endPara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endParaRPr>
                      </a:p>
                    </a:txBody>
                    <a:tcPr anchor="ctr" horzOverflow="overflow">
                      <a:lnL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chemeClr val="bg1">
                          <a:lumMod val="6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4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mic Sans MS" pitchFamily="66" charset="0"/>
                            <a:cs typeface="Arial" charset="0"/>
                          </a:rPr>
                          <a:t>78%</a:t>
                        </a:r>
                        <a:endPara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endParaRPr>
                      </a:p>
                    </a:txBody>
                    <a:tcPr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EAEAEA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4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mic Sans MS" pitchFamily="66" charset="0"/>
                            <a:cs typeface="Arial" charset="0"/>
                          </a:rPr>
                          <a:t>83%</a:t>
                        </a:r>
                        <a:endPara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endParaRPr>
                      </a:p>
                    </a:txBody>
                    <a:tcPr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EAEAEA"/>
                      </a:solidFill>
                    </a:tcPr>
                  </a:tc>
                </a:tr>
                <a:tr h="365760"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4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mic Sans MS" pitchFamily="66" charset="0"/>
                            <a:cs typeface="Arial" charset="0"/>
                          </a:rPr>
                          <a:t>2009-10</a:t>
                        </a:r>
                        <a:endPara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endParaRPr>
                      </a:p>
                    </a:txBody>
                    <a:tcPr anchor="ctr" horzOverflow="overflow">
                      <a:lnL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chemeClr val="bg1">
                          <a:lumMod val="8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4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mic Sans MS" pitchFamily="66" charset="0"/>
                          </a:rPr>
                          <a:t>77%</a:t>
                        </a:r>
                      </a:p>
                    </a:txBody>
                    <a:tcPr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EAEAEA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4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mic Sans MS" pitchFamily="66" charset="0"/>
                          </a:rPr>
                          <a:t>69%</a:t>
                        </a:r>
                      </a:p>
                    </a:txBody>
                    <a:tcPr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EAEAEA"/>
                      </a:solidFill>
                    </a:tcPr>
                  </a:tc>
                </a:tr>
                <a:tr h="365760"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4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mic Sans MS" pitchFamily="66" charset="0"/>
                            <a:cs typeface="Arial" charset="0"/>
                          </a:rPr>
                          <a:t>2010-11</a:t>
                        </a:r>
                        <a:endPara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endParaRPr>
                      </a:p>
                    </a:txBody>
                    <a:tcPr anchor="ctr" horzOverflow="overflow">
                      <a:lnL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4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mic Sans MS" pitchFamily="66" charset="0"/>
                          </a:rPr>
                          <a:t>81%</a:t>
                        </a:r>
                      </a:p>
                    </a:txBody>
                    <a:tcPr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EAEAEA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4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mic Sans MS" pitchFamily="66" charset="0"/>
                          </a:rPr>
                          <a:t>82%</a:t>
                        </a:r>
                      </a:p>
                    </a:txBody>
                    <a:tcPr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EAEAEA"/>
                      </a:solidFill>
                    </a:tcPr>
                  </a:tc>
                </a:tr>
              </a:tbl>
            </a:graphicData>
          </a:graphic>
        </p:graphicFrame>
        <p:graphicFrame>
          <p:nvGraphicFramePr>
            <p:cNvPr id="6" name="Group 597"/>
            <p:cNvGraphicFramePr>
              <a:graphicFrameLocks/>
            </p:cNvGraphicFramePr>
            <p:nvPr/>
          </p:nvGraphicFramePr>
          <p:xfrm>
            <a:off x="3733800" y="838200"/>
            <a:ext cx="3017520" cy="3444240"/>
          </p:xfrm>
          <a:graphic>
            <a:graphicData uri="http://schemas.openxmlformats.org/drawingml/2006/table">
              <a:tbl>
                <a:tblPr/>
                <a:tblGrid>
                  <a:gridCol w="1005840"/>
                  <a:gridCol w="1005840"/>
                  <a:gridCol w="1005840"/>
                </a:tblGrid>
                <a:tr h="473075"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4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mic Sans MS" pitchFamily="66" charset="0"/>
                          </a:rPr>
                          <a:t>Transfer Students</a:t>
                        </a:r>
                      </a:p>
                    </a:txBody>
                    <a:tcPr anchor="ctr" horzOverflow="overflow">
                      <a:lnL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gradFill flip="none" rotWithShape="1">
                        <a:gsLst>
                          <a:gs pos="0">
                            <a:schemeClr val="accent2">
                              <a:lumMod val="20000"/>
                              <a:lumOff val="80000"/>
                              <a:shade val="30000"/>
                              <a:satMod val="115000"/>
                            </a:schemeClr>
                          </a:gs>
                          <a:gs pos="50000">
                            <a:schemeClr val="accent2">
                              <a:lumMod val="20000"/>
                              <a:lumOff val="80000"/>
                              <a:shade val="67500"/>
                              <a:satMod val="115000"/>
                            </a:schemeClr>
                          </a:gs>
                          <a:gs pos="100000">
                            <a:schemeClr val="accent2">
                              <a:lumMod val="20000"/>
                              <a:lumOff val="80000"/>
                              <a:shade val="100000"/>
                              <a:satMod val="115000"/>
                            </a:schemeClr>
                          </a:gs>
                        </a:gsLst>
                        <a:lin ang="8100000" scaled="1"/>
                        <a:tileRect/>
                      </a:gra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4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mic Sans MS" pitchFamily="66" charset="0"/>
                            <a:cs typeface="Arial" charset="0"/>
                          </a:rPr>
                          <a:t>Non-URM</a:t>
                        </a:r>
                        <a:endPara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endParaRPr>
                      </a:p>
                    </a:txBody>
                    <a:tcPr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EAEAEA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4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mic Sans MS" pitchFamily="66" charset="0"/>
                          </a:rPr>
                          <a:t>URM</a:t>
                        </a:r>
                      </a:p>
                    </a:txBody>
                    <a:tcPr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EAEAEA"/>
                      </a:solidFill>
                    </a:tcPr>
                  </a:tc>
                </a:tr>
                <a:tr h="365760"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4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mic Sans MS" pitchFamily="66" charset="0"/>
                            <a:cs typeface="Arial" charset="0"/>
                          </a:rPr>
                          <a:t>2003-04</a:t>
                        </a:r>
                        <a:endPara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endParaRPr>
                      </a:p>
                    </a:txBody>
                    <a:tcPr anchor="ctr" horzOverflow="overflow">
                      <a:lnL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chemeClr val="bg1">
                          <a:lumMod val="8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4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mic Sans MS" pitchFamily="66" charset="0"/>
                          </a:rPr>
                          <a:t>82%</a:t>
                        </a:r>
                      </a:p>
                    </a:txBody>
                    <a:tcPr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EAEAEA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4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mic Sans MS" pitchFamily="66" charset="0"/>
                          </a:rPr>
                          <a:t>83%</a:t>
                        </a:r>
                      </a:p>
                    </a:txBody>
                    <a:tcPr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EAEAEA"/>
                      </a:solidFill>
                    </a:tcPr>
                  </a:tc>
                </a:tr>
                <a:tr h="365760"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4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mic Sans MS" pitchFamily="66" charset="0"/>
                            <a:cs typeface="Arial" charset="0"/>
                          </a:rPr>
                          <a:t>2004-05</a:t>
                        </a:r>
                        <a:endPara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endParaRPr>
                      </a:p>
                    </a:txBody>
                    <a:tcPr anchor="ctr" horzOverflow="overflow">
                      <a:lnL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chemeClr val="bg1">
                          <a:lumMod val="6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4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mic Sans MS" pitchFamily="66" charset="0"/>
                          </a:rPr>
                          <a:t>84%</a:t>
                        </a:r>
                      </a:p>
                    </a:txBody>
                    <a:tcPr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EAEAEA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4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mic Sans MS" pitchFamily="66" charset="0"/>
                          </a:rPr>
                          <a:t>84%</a:t>
                        </a:r>
                      </a:p>
                    </a:txBody>
                    <a:tcPr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EAEAEA"/>
                      </a:solidFill>
                    </a:tcPr>
                  </a:tc>
                </a:tr>
                <a:tr h="365760"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4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mic Sans MS" pitchFamily="66" charset="0"/>
                            <a:cs typeface="Arial" charset="0"/>
                          </a:rPr>
                          <a:t>2005-06</a:t>
                        </a:r>
                        <a:endPara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endParaRPr>
                      </a:p>
                    </a:txBody>
                    <a:tcPr anchor="ctr" horzOverflow="overflow">
                      <a:lnL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chemeClr val="bg1">
                          <a:lumMod val="8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4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mic Sans MS" pitchFamily="66" charset="0"/>
                          </a:rPr>
                          <a:t>84%</a:t>
                        </a:r>
                      </a:p>
                    </a:txBody>
                    <a:tcPr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EAEAEA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4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mic Sans MS" pitchFamily="66" charset="0"/>
                          </a:rPr>
                          <a:t>81%</a:t>
                        </a:r>
                      </a:p>
                    </a:txBody>
                    <a:tcPr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EAEAEA"/>
                      </a:solidFill>
                    </a:tcPr>
                  </a:tc>
                </a:tr>
                <a:tr h="365760"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4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mic Sans MS" pitchFamily="66" charset="0"/>
                            <a:cs typeface="Arial" charset="0"/>
                          </a:rPr>
                          <a:t>2006-07</a:t>
                        </a:r>
                        <a:endPara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endParaRPr>
                      </a:p>
                    </a:txBody>
                    <a:tcPr anchor="ctr" horzOverflow="overflow">
                      <a:lnL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4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mic Sans MS" pitchFamily="66" charset="0"/>
                          </a:rPr>
                          <a:t>82%</a:t>
                        </a:r>
                      </a:p>
                    </a:txBody>
                    <a:tcPr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EAEAEA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4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mic Sans MS" pitchFamily="66" charset="0"/>
                          </a:rPr>
                          <a:t>84%</a:t>
                        </a:r>
                      </a:p>
                    </a:txBody>
                    <a:tcPr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EAEAEA"/>
                      </a:solidFill>
                    </a:tcPr>
                  </a:tc>
                </a:tr>
                <a:tr h="365760"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4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mic Sans MS" pitchFamily="66" charset="0"/>
                            <a:cs typeface="Arial" charset="0"/>
                          </a:rPr>
                          <a:t>2007-08</a:t>
                        </a:r>
                        <a:endPara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endParaRPr>
                      </a:p>
                    </a:txBody>
                    <a:tcPr anchor="ctr" horzOverflow="overflow">
                      <a:lnL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chemeClr val="bg1">
                          <a:lumMod val="8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4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mic Sans MS" pitchFamily="66" charset="0"/>
                          </a:rPr>
                          <a:t>82%</a:t>
                        </a:r>
                      </a:p>
                    </a:txBody>
                    <a:tcPr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EAEAEA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4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mic Sans MS" pitchFamily="66" charset="0"/>
                          </a:rPr>
                          <a:t>82%</a:t>
                        </a:r>
                      </a:p>
                    </a:txBody>
                    <a:tcPr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EAEAEA"/>
                      </a:solidFill>
                    </a:tcPr>
                  </a:tc>
                </a:tr>
                <a:tr h="365760"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4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mic Sans MS" pitchFamily="66" charset="0"/>
                            <a:cs typeface="Arial" charset="0"/>
                          </a:rPr>
                          <a:t>2008-09</a:t>
                        </a:r>
                        <a:endPara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endParaRPr>
                      </a:p>
                    </a:txBody>
                    <a:tcPr anchor="ctr" horzOverflow="overflow">
                      <a:lnL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chemeClr val="bg1">
                          <a:lumMod val="6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4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mic Sans MS" pitchFamily="66" charset="0"/>
                          </a:rPr>
                          <a:t>88%</a:t>
                        </a:r>
                      </a:p>
                    </a:txBody>
                    <a:tcPr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EAEAEA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4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mic Sans MS" pitchFamily="66" charset="0"/>
                          </a:rPr>
                          <a:t>84%</a:t>
                        </a:r>
                      </a:p>
                    </a:txBody>
                    <a:tcPr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EAEAEA"/>
                      </a:solidFill>
                    </a:tcPr>
                  </a:tc>
                </a:tr>
                <a:tr h="365760"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4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mic Sans MS" pitchFamily="66" charset="0"/>
                            <a:cs typeface="Arial" charset="0"/>
                          </a:rPr>
                          <a:t>2009-10</a:t>
                        </a:r>
                        <a:endPara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endParaRPr>
                      </a:p>
                    </a:txBody>
                    <a:tcPr anchor="ctr" horzOverflow="overflow">
                      <a:lnL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chemeClr val="bg1">
                          <a:lumMod val="8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4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mic Sans MS" pitchFamily="66" charset="0"/>
                          </a:rPr>
                          <a:t>87%</a:t>
                        </a:r>
                      </a:p>
                    </a:txBody>
                    <a:tcPr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EAEAEA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4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mic Sans MS" pitchFamily="66" charset="0"/>
                          </a:rPr>
                          <a:t>82%</a:t>
                        </a:r>
                      </a:p>
                    </a:txBody>
                    <a:tcPr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EAEAEA"/>
                      </a:solidFill>
                    </a:tcPr>
                  </a:tc>
                </a:tr>
                <a:tr h="365760"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4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mic Sans MS" pitchFamily="66" charset="0"/>
                            <a:cs typeface="Arial" charset="0"/>
                          </a:rPr>
                          <a:t>2010-11</a:t>
                        </a:r>
                        <a:endPara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endParaRPr>
                      </a:p>
                    </a:txBody>
                    <a:tcPr anchor="ctr" horzOverflow="overflow">
                      <a:lnL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4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mic Sans MS" pitchFamily="66" charset="0"/>
                          </a:rPr>
                          <a:t>86%</a:t>
                        </a:r>
                      </a:p>
                    </a:txBody>
                    <a:tcPr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EAEAEA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4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mic Sans MS" pitchFamily="66" charset="0"/>
                          </a:rPr>
                          <a:t>84%</a:t>
                        </a:r>
                      </a:p>
                    </a:txBody>
                    <a:tcPr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EAEAEA"/>
                      </a:solidFill>
                    </a:tcPr>
                  </a:tc>
                </a:tr>
              </a:tbl>
            </a:graphicData>
          </a:graphic>
        </p:graphicFrame>
      </p:grpSp>
      <p:sp>
        <p:nvSpPr>
          <p:cNvPr id="18541" name="TextBox 16"/>
          <p:cNvSpPr txBox="1">
            <a:spLocks noChangeArrowheads="1"/>
          </p:cNvSpPr>
          <p:nvPr/>
        </p:nvSpPr>
        <p:spPr bwMode="auto">
          <a:xfrm>
            <a:off x="533400" y="5029200"/>
            <a:ext cx="4191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763"/>
            <a:r>
              <a:rPr lang="en-US" sz="1400" dirty="0" smtClean="0">
                <a:latin typeface="Comic Sans MS" pitchFamily="66" charset="0"/>
              </a:rPr>
              <a:t>“URM”; under-represented </a:t>
            </a:r>
            <a:r>
              <a:rPr lang="en-US" sz="1400" dirty="0">
                <a:latin typeface="Comic Sans MS" pitchFamily="66" charset="0"/>
              </a:rPr>
              <a:t>minorities (African American, Native American, Hispanic)</a:t>
            </a: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600" y="457200"/>
            <a:ext cx="1676400" cy="379248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9" name="Oval 8"/>
          <p:cNvSpPr/>
          <p:nvPr/>
        </p:nvSpPr>
        <p:spPr>
          <a:xfrm>
            <a:off x="2590800" y="3581400"/>
            <a:ext cx="8382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Chart 10"/>
          <p:cNvGraphicFramePr/>
          <p:nvPr/>
        </p:nvGraphicFramePr>
        <p:xfrm>
          <a:off x="5562600" y="4572000"/>
          <a:ext cx="3276600" cy="198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13" name="Straight Arrow Connector 12"/>
          <p:cNvCxnSpPr/>
          <p:nvPr/>
        </p:nvCxnSpPr>
        <p:spPr>
          <a:xfrm rot="5400000">
            <a:off x="7742714" y="4984274"/>
            <a:ext cx="36576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457200"/>
            <a:ext cx="85924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Comic Sans MS" pitchFamily="66" charset="0"/>
              </a:rPr>
              <a:t>Retention of First Year </a:t>
            </a:r>
            <a:r>
              <a:rPr lang="en-US" sz="3200" u="sng" dirty="0" smtClean="0">
                <a:latin typeface="Comic Sans MS" pitchFamily="66" charset="0"/>
              </a:rPr>
              <a:t>Resident</a:t>
            </a:r>
            <a:r>
              <a:rPr lang="en-US" sz="3200" dirty="0" smtClean="0">
                <a:latin typeface="Comic Sans MS" pitchFamily="66" charset="0"/>
              </a:rPr>
              <a:t> Freshmen </a:t>
            </a:r>
            <a:endParaRPr lang="en-US" sz="3200" dirty="0">
              <a:latin typeface="Comic Sans M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1143000"/>
            <a:ext cx="6248399" cy="2246769"/>
          </a:xfrm>
          <a:prstGeom prst="rect">
            <a:avLst/>
          </a:prstGeom>
          <a:solidFill>
            <a:schemeClr val="bg1">
              <a:lumMod val="85000"/>
            </a:schemeClr>
          </a:solidFill>
          <a:ln w="412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tabLst>
                <a:tab pos="4572000" algn="l"/>
              </a:tabLst>
            </a:pPr>
            <a:r>
              <a:rPr lang="en-US" sz="2800" u="sng" dirty="0" smtClean="0">
                <a:latin typeface="Comic Sans MS" pitchFamily="66" charset="0"/>
              </a:rPr>
              <a:t>Fall 2010	337 FTE</a:t>
            </a:r>
          </a:p>
          <a:p>
            <a:pPr>
              <a:tabLst>
                <a:tab pos="4572000" algn="l"/>
              </a:tabLst>
            </a:pPr>
            <a:endParaRPr lang="en-US" sz="2800" dirty="0" smtClean="0">
              <a:latin typeface="Comic Sans MS" pitchFamily="66" charset="0"/>
            </a:endParaRPr>
          </a:p>
          <a:p>
            <a:pPr>
              <a:tabLst>
                <a:tab pos="4572000" algn="l"/>
              </a:tabLst>
            </a:pPr>
            <a:r>
              <a:rPr lang="en-US" sz="2800" dirty="0" smtClean="0">
                <a:latin typeface="Comic Sans MS" pitchFamily="66" charset="0"/>
              </a:rPr>
              <a:t>Returned to Housing	45%</a:t>
            </a:r>
          </a:p>
          <a:p>
            <a:pPr>
              <a:tabLst>
                <a:tab pos="4572000" algn="l"/>
              </a:tabLst>
            </a:pPr>
            <a:r>
              <a:rPr lang="en-US" sz="2800" dirty="0" smtClean="0">
                <a:latin typeface="Comic Sans MS" pitchFamily="66" charset="0"/>
              </a:rPr>
              <a:t>Retention	82%</a:t>
            </a:r>
          </a:p>
          <a:p>
            <a:pPr>
              <a:tabLst>
                <a:tab pos="4572000" algn="l"/>
              </a:tabLst>
            </a:pPr>
            <a:r>
              <a:rPr lang="en-US" sz="2800" dirty="0" smtClean="0">
                <a:latin typeface="Comic Sans MS" pitchFamily="66" charset="0"/>
              </a:rPr>
              <a:t>Left CI	18%</a:t>
            </a:r>
            <a:endParaRPr lang="en-US" sz="2800" dirty="0"/>
          </a:p>
        </p:txBody>
      </p:sp>
      <p:grpSp>
        <p:nvGrpSpPr>
          <p:cNvPr id="8" name="Group 7"/>
          <p:cNvGrpSpPr/>
          <p:nvPr/>
        </p:nvGrpSpPr>
        <p:grpSpPr>
          <a:xfrm>
            <a:off x="609600" y="3733800"/>
            <a:ext cx="8248649" cy="2524282"/>
            <a:chOff x="609600" y="3733800"/>
            <a:chExt cx="8248649" cy="2524282"/>
          </a:xfrm>
        </p:grpSpPr>
        <p:pic>
          <p:nvPicPr>
            <p:cNvPr id="124930" name="Chart 1" descr="image00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648200" y="3733800"/>
              <a:ext cx="4210049" cy="2524282"/>
            </a:xfrm>
            <a:prstGeom prst="rect">
              <a:avLst/>
            </a:prstGeom>
            <a:noFill/>
            <a:ln w="15875">
              <a:solidFill>
                <a:srgbClr val="FF0000"/>
              </a:solidFill>
              <a:miter lim="800000"/>
              <a:headEnd/>
              <a:tailEnd/>
            </a:ln>
          </p:spPr>
        </p:pic>
        <p:pic>
          <p:nvPicPr>
            <p:cNvPr id="124932" name="Picture 4" descr="http://www.csuci.edu/housing/images/front%20of%20sc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9600" y="3733800"/>
              <a:ext cx="3657600" cy="2438400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</p:spPr>
        </p:pic>
      </p:grpSp>
      <p:pic>
        <p:nvPicPr>
          <p:cNvPr id="124934" name="Picture 6" descr="http://www.csuci.edu/housing/images/HR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0400" y="1676400"/>
            <a:ext cx="1894203" cy="1262014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33400" y="381000"/>
            <a:ext cx="8001000" cy="12160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200" kern="0" dirty="0" smtClean="0">
                <a:solidFill>
                  <a:schemeClr val="tx2"/>
                </a:solidFill>
                <a:latin typeface="Comic Sans MS" pitchFamily="66" charset="0"/>
                <a:ea typeface="+mj-ea"/>
                <a:cs typeface="Arial" pitchFamily="34" charset="0"/>
              </a:rPr>
              <a:t>First </a:t>
            </a:r>
            <a:r>
              <a:rPr lang="en-US" sz="3200" kern="0" dirty="0">
                <a:solidFill>
                  <a:schemeClr val="tx2"/>
                </a:solidFill>
                <a:latin typeface="Comic Sans MS" pitchFamily="66" charset="0"/>
                <a:ea typeface="+mj-ea"/>
                <a:cs typeface="Arial" pitchFamily="34" charset="0"/>
              </a:rPr>
              <a:t>Year Academic Success</a:t>
            </a:r>
          </a:p>
        </p:txBody>
      </p:sp>
      <p:graphicFrame>
        <p:nvGraphicFramePr>
          <p:cNvPr id="9" name="Group 597"/>
          <p:cNvGraphicFramePr>
            <a:graphicFrameLocks/>
          </p:cNvGraphicFramePr>
          <p:nvPr/>
        </p:nvGraphicFramePr>
        <p:xfrm>
          <a:off x="457200" y="3352800"/>
          <a:ext cx="3124200" cy="1930018"/>
        </p:xfrm>
        <a:graphic>
          <a:graphicData uri="http://schemas.openxmlformats.org/drawingml/2006/table">
            <a:tbl>
              <a:tblPr/>
              <a:tblGrid>
                <a:gridCol w="878680"/>
                <a:gridCol w="1171575"/>
                <a:gridCol w="1073945"/>
              </a:tblGrid>
              <a:tr h="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GPA of 2.0 or Better</a:t>
                      </a:r>
                    </a:p>
                  </a:txBody>
                  <a:tcPr anchor="b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5279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 Cohort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Native Freshmen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Transfers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2008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81%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86%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2009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67%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78%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2010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80%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85%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</a:tbl>
          </a:graphicData>
        </a:graphic>
      </p:graphicFrame>
      <p:sp>
        <p:nvSpPr>
          <p:cNvPr id="16412" name="Rectangle 451"/>
          <p:cNvSpPr>
            <a:spLocks noChangeArrowheads="1"/>
          </p:cNvSpPr>
          <p:nvPr/>
        </p:nvSpPr>
        <p:spPr bwMode="auto">
          <a:xfrm>
            <a:off x="533400" y="62484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000" dirty="0"/>
              <a:t>Source: </a:t>
            </a:r>
            <a:r>
              <a:rPr lang="en-US" sz="1000" dirty="0" smtClean="0"/>
              <a:t>CI </a:t>
            </a:r>
            <a:r>
              <a:rPr lang="en-US" sz="1000" dirty="0"/>
              <a:t>DataMart Archived Files</a:t>
            </a:r>
          </a:p>
        </p:txBody>
      </p:sp>
      <p:sp>
        <p:nvSpPr>
          <p:cNvPr id="16413" name="Text Box 450"/>
          <p:cNvSpPr txBox="1">
            <a:spLocks noChangeArrowheads="1"/>
          </p:cNvSpPr>
          <p:nvPr/>
        </p:nvSpPr>
        <p:spPr bwMode="auto">
          <a:xfrm>
            <a:off x="5486400" y="6248400"/>
            <a:ext cx="3048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1000" dirty="0">
                <a:latin typeface="Comic Sans MS" pitchFamily="66" charset="0"/>
              </a:rPr>
              <a:t>CI Institutional Research 3/14/12</a:t>
            </a:r>
          </a:p>
        </p:txBody>
      </p:sp>
      <p:sp>
        <p:nvSpPr>
          <p:cNvPr id="16414" name="TextBox 9"/>
          <p:cNvSpPr txBox="1">
            <a:spLocks noChangeArrowheads="1"/>
          </p:cNvSpPr>
          <p:nvPr/>
        </p:nvSpPr>
        <p:spPr bwMode="auto">
          <a:xfrm>
            <a:off x="685800" y="5562600"/>
            <a:ext cx="7924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dirty="0" smtClean="0">
                <a:latin typeface="Comic Sans MS" pitchFamily="66" charset="0"/>
              </a:rPr>
              <a:t>“</a:t>
            </a:r>
            <a:r>
              <a:rPr lang="en-US" sz="1400" dirty="0">
                <a:latin typeface="Comic Sans MS" pitchFamily="66" charset="0"/>
              </a:rPr>
              <a:t>Academic Success” and in “Good Standing” = students who complete the first year with GPA of 2.0 or </a:t>
            </a:r>
            <a:r>
              <a:rPr lang="en-US" sz="1400" dirty="0" smtClean="0">
                <a:latin typeface="Comic Sans MS" pitchFamily="66" charset="0"/>
              </a:rPr>
              <a:t>better; “Dismissed” = includes both academic and behavioral separations</a:t>
            </a:r>
            <a:endParaRPr lang="en-US" sz="1400" dirty="0">
              <a:latin typeface="Comic Sans MS" pitchFamily="66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3810000" y="1447800"/>
          <a:ext cx="4953001" cy="392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6800"/>
                <a:gridCol w="685800"/>
                <a:gridCol w="684591"/>
                <a:gridCol w="915609"/>
                <a:gridCol w="814011"/>
                <a:gridCol w="78619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Fall 2010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dirty="0" err="1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Afr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Am</a:t>
                      </a:r>
                      <a:endParaRPr lang="en-US" sz="1400" b="1" baseline="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Asian</a:t>
                      </a:r>
                      <a:endParaRPr lang="en-US" sz="1400" b="1" baseline="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Hispanic</a:t>
                      </a:r>
                      <a:endParaRPr lang="en-US" sz="1400" b="1" baseline="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Nat Am</a:t>
                      </a:r>
                      <a:endParaRPr lang="en-US" sz="1400" b="1" baseline="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White/</a:t>
                      </a:r>
                      <a:r>
                        <a:rPr lang="en-US" sz="1400" b="1" baseline="0" dirty="0" err="1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Unkn</a:t>
                      </a:r>
                      <a:endParaRPr lang="en-US" sz="1400" b="1" baseline="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baseline="0" dirty="0" smtClean="0">
                          <a:latin typeface="Comic Sans MS" pitchFamily="66" charset="0"/>
                        </a:rPr>
                        <a:t>Native Freshmen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Comic Sans MS" pitchFamily="66" charset="0"/>
                        </a:rPr>
                        <a:t>N=26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Comic Sans MS" pitchFamily="66" charset="0"/>
                        </a:rPr>
                        <a:t>N=27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Comic Sans MS" pitchFamily="66" charset="0"/>
                        </a:rPr>
                        <a:t>N=185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Comic Sans MS" pitchFamily="66" charset="0"/>
                        </a:rPr>
                        <a:t>N=4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Comic Sans MS" pitchFamily="66" charset="0"/>
                        </a:rPr>
                        <a:t>N=252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baseline="0" dirty="0" smtClean="0">
                          <a:latin typeface="Comic Sans MS" pitchFamily="66" charset="0"/>
                        </a:rPr>
                        <a:t>Good Standing</a:t>
                      </a:r>
                      <a:endParaRPr lang="en-US" sz="1400" b="0" dirty="0">
                        <a:latin typeface="Comic Sans MS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Comic Sans MS" pitchFamily="66" charset="0"/>
                        </a:rPr>
                        <a:t>85%</a:t>
                      </a:r>
                      <a:endParaRPr lang="en-US" sz="1400" b="0" dirty="0">
                        <a:latin typeface="Comic Sans MS" pitchFamily="66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Comic Sans MS" pitchFamily="66" charset="0"/>
                        </a:rPr>
                        <a:t>85%</a:t>
                      </a:r>
                      <a:endParaRPr lang="en-US" sz="1400" b="0" dirty="0">
                        <a:latin typeface="Comic Sans MS" pitchFamily="66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Comic Sans MS" pitchFamily="66" charset="0"/>
                        </a:rPr>
                        <a:t>82%</a:t>
                      </a:r>
                      <a:endParaRPr lang="en-US" sz="1400" b="0" dirty="0">
                        <a:latin typeface="Comic Sans MS" pitchFamily="66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Comic Sans MS" pitchFamily="66" charset="0"/>
                        </a:rPr>
                        <a:t>100%</a:t>
                      </a:r>
                      <a:endParaRPr lang="en-US" sz="1400" b="0" dirty="0">
                        <a:latin typeface="Comic Sans MS" pitchFamily="66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Comic Sans MS" pitchFamily="66" charset="0"/>
                        </a:rPr>
                        <a:t>89%</a:t>
                      </a:r>
                      <a:endParaRPr lang="en-US" sz="1400" b="0" dirty="0">
                        <a:latin typeface="Comic Sans MS" pitchFamily="66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baseline="0" dirty="0" smtClean="0">
                          <a:latin typeface="Comic Sans MS" pitchFamily="66" charset="0"/>
                        </a:rPr>
                        <a:t>Probation</a:t>
                      </a:r>
                      <a:endParaRPr lang="en-US" sz="1400" b="0" dirty="0">
                        <a:latin typeface="Comic Sans MS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Comic Sans MS" pitchFamily="66" charset="0"/>
                        </a:rPr>
                        <a:t>4%</a:t>
                      </a:r>
                      <a:endParaRPr lang="en-US" sz="1400" b="0" dirty="0">
                        <a:latin typeface="Comic Sans MS" pitchFamily="66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Comic Sans MS" pitchFamily="66" charset="0"/>
                        </a:rPr>
                        <a:t>7%</a:t>
                      </a:r>
                      <a:endParaRPr lang="en-US" sz="1400" b="0" dirty="0">
                        <a:latin typeface="Comic Sans MS" pitchFamily="66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Comic Sans MS" pitchFamily="66" charset="0"/>
                        </a:rPr>
                        <a:t>14%</a:t>
                      </a:r>
                      <a:endParaRPr lang="en-US" sz="1400" b="0" dirty="0">
                        <a:latin typeface="Comic Sans MS" pitchFamily="66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Comic Sans MS" pitchFamily="66" charset="0"/>
                        </a:rPr>
                        <a:t>0%</a:t>
                      </a:r>
                      <a:endParaRPr lang="en-US" sz="1400" b="0" dirty="0">
                        <a:latin typeface="Comic Sans MS" pitchFamily="66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Comic Sans MS" pitchFamily="66" charset="0"/>
                        </a:rPr>
                        <a:t>7%</a:t>
                      </a:r>
                      <a:endParaRPr lang="en-US" sz="1400" b="0" dirty="0">
                        <a:latin typeface="Comic Sans MS" pitchFamily="66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latin typeface="Comic Sans MS" pitchFamily="66" charset="0"/>
                        </a:rPr>
                        <a:t>Dismissed</a:t>
                      </a:r>
                      <a:endParaRPr lang="en-US" sz="1400" b="0" dirty="0">
                        <a:latin typeface="Comic Sans MS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Comic Sans MS" pitchFamily="66" charset="0"/>
                        </a:rPr>
                        <a:t>12%</a:t>
                      </a:r>
                      <a:endParaRPr lang="en-US" sz="1400" b="0" dirty="0">
                        <a:latin typeface="Comic Sans MS" pitchFamily="66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Comic Sans MS" pitchFamily="66" charset="0"/>
                        </a:rPr>
                        <a:t>7%</a:t>
                      </a:r>
                      <a:endParaRPr lang="en-US" sz="1400" b="0" dirty="0">
                        <a:latin typeface="Comic Sans MS" pitchFamily="66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Comic Sans MS" pitchFamily="66" charset="0"/>
                        </a:rPr>
                        <a:t>5%</a:t>
                      </a:r>
                      <a:endParaRPr lang="en-US" sz="1400" b="0" dirty="0">
                        <a:latin typeface="Comic Sans MS" pitchFamily="66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Comic Sans MS" pitchFamily="66" charset="0"/>
                        </a:rPr>
                        <a:t>0%</a:t>
                      </a:r>
                      <a:endParaRPr lang="en-US" sz="1400" b="0" dirty="0">
                        <a:latin typeface="Comic Sans MS" pitchFamily="66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Comic Sans MS" pitchFamily="66" charset="0"/>
                        </a:rPr>
                        <a:t>4%</a:t>
                      </a:r>
                      <a:endParaRPr lang="en-US" sz="1400" b="0" dirty="0">
                        <a:latin typeface="Comic Sans MS" pitchFamily="66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baseline="0" dirty="0" smtClean="0">
                          <a:latin typeface="Comic Sans MS" pitchFamily="66" charset="0"/>
                        </a:rPr>
                        <a:t>Transfers</a:t>
                      </a:r>
                      <a:endParaRPr lang="en-US" sz="1400" b="0" dirty="0">
                        <a:latin typeface="Comic Sans MS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Comic Sans MS" pitchFamily="66" charset="0"/>
                        </a:rPr>
                        <a:t>N=8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Comic Sans MS" pitchFamily="66" charset="0"/>
                        </a:rPr>
                        <a:t>N=34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Comic Sans MS" pitchFamily="66" charset="0"/>
                        </a:rPr>
                        <a:t>N=221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Comic Sans MS" pitchFamily="66" charset="0"/>
                        </a:rPr>
                        <a:t>N=6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Comic Sans MS" pitchFamily="66" charset="0"/>
                        </a:rPr>
                        <a:t>N=379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baseline="0" dirty="0" smtClean="0">
                          <a:latin typeface="Comic Sans MS" pitchFamily="66" charset="0"/>
                        </a:rPr>
                        <a:t>Good Standing</a:t>
                      </a:r>
                      <a:endParaRPr lang="en-US" sz="1400" b="0" dirty="0">
                        <a:latin typeface="Comic Sans MS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Comic Sans MS" pitchFamily="66" charset="0"/>
                        </a:rPr>
                        <a:t>75%</a:t>
                      </a:r>
                      <a:endParaRPr lang="en-US" sz="1400" b="0" dirty="0">
                        <a:latin typeface="Comic Sans MS" pitchFamily="66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Comic Sans MS" pitchFamily="66" charset="0"/>
                        </a:rPr>
                        <a:t>94%</a:t>
                      </a:r>
                      <a:endParaRPr lang="en-US" sz="1400" b="0" dirty="0">
                        <a:latin typeface="Comic Sans MS" pitchFamily="66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Comic Sans MS" pitchFamily="66" charset="0"/>
                        </a:rPr>
                        <a:t>89%</a:t>
                      </a:r>
                      <a:endParaRPr lang="en-US" sz="1400" b="0" dirty="0">
                        <a:latin typeface="Comic Sans MS" pitchFamily="66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Comic Sans MS" pitchFamily="66" charset="0"/>
                        </a:rPr>
                        <a:t>83%</a:t>
                      </a:r>
                      <a:endParaRPr lang="en-US" sz="1400" b="0" dirty="0">
                        <a:latin typeface="Comic Sans MS" pitchFamily="66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Comic Sans MS" pitchFamily="66" charset="0"/>
                        </a:rPr>
                        <a:t>95%</a:t>
                      </a:r>
                      <a:endParaRPr lang="en-US" sz="1400" b="0" dirty="0">
                        <a:latin typeface="Comic Sans MS" pitchFamily="66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baseline="0" dirty="0" smtClean="0">
                          <a:latin typeface="Comic Sans MS" pitchFamily="66" charset="0"/>
                        </a:rPr>
                        <a:t>Probation</a:t>
                      </a:r>
                      <a:endParaRPr lang="en-US" sz="1400" b="0" dirty="0">
                        <a:latin typeface="Comic Sans MS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Comic Sans MS" pitchFamily="66" charset="0"/>
                        </a:rPr>
                        <a:t>13%</a:t>
                      </a:r>
                      <a:endParaRPr lang="en-US" sz="1400" b="0" dirty="0">
                        <a:latin typeface="Comic Sans MS" pitchFamily="66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Comic Sans MS" pitchFamily="66" charset="0"/>
                        </a:rPr>
                        <a:t>3%</a:t>
                      </a:r>
                      <a:endParaRPr lang="en-US" sz="1400" b="0" dirty="0">
                        <a:latin typeface="Comic Sans MS" pitchFamily="66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Comic Sans MS" pitchFamily="66" charset="0"/>
                        </a:rPr>
                        <a:t>4%</a:t>
                      </a:r>
                      <a:endParaRPr lang="en-US" sz="1400" b="0" dirty="0">
                        <a:latin typeface="Comic Sans MS" pitchFamily="66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Comic Sans MS" pitchFamily="66" charset="0"/>
                        </a:rPr>
                        <a:t>0%</a:t>
                      </a:r>
                      <a:endParaRPr lang="en-US" sz="1400" b="0" dirty="0">
                        <a:latin typeface="Comic Sans MS" pitchFamily="66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Comic Sans MS" pitchFamily="66" charset="0"/>
                        </a:rPr>
                        <a:t>2%</a:t>
                      </a:r>
                      <a:endParaRPr lang="en-US" sz="1400" b="0" dirty="0">
                        <a:latin typeface="Comic Sans MS" pitchFamily="66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latin typeface="Comic Sans MS" pitchFamily="66" charset="0"/>
                        </a:rPr>
                        <a:t>Dismissed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Comic Sans MS" pitchFamily="66" charset="0"/>
                        </a:rPr>
                        <a:t>13%</a:t>
                      </a:r>
                      <a:endParaRPr lang="en-US" sz="1400" b="0" dirty="0">
                        <a:latin typeface="Comic Sans MS" pitchFamily="66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Comic Sans MS" pitchFamily="66" charset="0"/>
                        </a:rPr>
                        <a:t>3%</a:t>
                      </a:r>
                      <a:endParaRPr lang="en-US" sz="1400" b="0" dirty="0">
                        <a:latin typeface="Comic Sans MS" pitchFamily="66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Comic Sans MS" pitchFamily="66" charset="0"/>
                        </a:rPr>
                        <a:t>7%</a:t>
                      </a:r>
                      <a:endParaRPr lang="en-US" sz="1400" b="0" dirty="0">
                        <a:latin typeface="Comic Sans MS" pitchFamily="66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Comic Sans MS" pitchFamily="66" charset="0"/>
                        </a:rPr>
                        <a:t>17%</a:t>
                      </a:r>
                      <a:endParaRPr lang="en-US" sz="1400" b="0" dirty="0">
                        <a:latin typeface="Comic Sans MS" pitchFamily="66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Comic Sans MS" pitchFamily="66" charset="0"/>
                        </a:rPr>
                        <a:t>3%</a:t>
                      </a:r>
                      <a:endParaRPr lang="en-US" sz="1400" b="0" dirty="0">
                        <a:latin typeface="Comic Sans MS" pitchFamily="66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066800"/>
            <a:ext cx="1600200" cy="192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43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6324600" cy="530225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dirty="0" smtClean="0">
                <a:latin typeface="Comic Sans MS" pitchFamily="66" charset="0"/>
                <a:cs typeface="Arial" pitchFamily="34" charset="0"/>
              </a:rPr>
              <a:t>One Year Follow-up  … </a:t>
            </a:r>
          </a:p>
        </p:txBody>
      </p:sp>
      <p:sp>
        <p:nvSpPr>
          <p:cNvPr id="17444" name="Rectangle 451"/>
          <p:cNvSpPr>
            <a:spLocks noChangeArrowheads="1"/>
          </p:cNvSpPr>
          <p:nvPr/>
        </p:nvSpPr>
        <p:spPr bwMode="auto">
          <a:xfrm>
            <a:off x="6019800" y="60960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000" dirty="0"/>
          </a:p>
        </p:txBody>
      </p:sp>
      <p:sp>
        <p:nvSpPr>
          <p:cNvPr id="17445" name="TextBox 10"/>
          <p:cNvSpPr txBox="1">
            <a:spLocks noChangeArrowheads="1"/>
          </p:cNvSpPr>
          <p:nvPr/>
        </p:nvSpPr>
        <p:spPr bwMode="auto">
          <a:xfrm>
            <a:off x="533400" y="4953000"/>
            <a:ext cx="4191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Comic Sans MS" pitchFamily="66" charset="0"/>
              </a:rPr>
              <a:t>“URM”; under-represented minorities (African American, Native American, Hispanic)</a:t>
            </a:r>
            <a:endParaRPr lang="en-US" sz="1400" dirty="0">
              <a:latin typeface="Comic Sans MS" pitchFamily="66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4572000" y="1371600"/>
          <a:ext cx="3454400" cy="179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0"/>
                <a:gridCol w="1371600"/>
                <a:gridCol w="1092200"/>
              </a:tblGrid>
              <a:tr h="365760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GPA 2.O or better after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one year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35280"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Non-URM</a:t>
                      </a:r>
                      <a:endParaRPr lang="en-US" sz="160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URM</a:t>
                      </a:r>
                      <a:endParaRPr lang="en-US" sz="160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FA08</a:t>
                      </a:r>
                      <a:endParaRPr lang="en-US" sz="160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91%</a:t>
                      </a:r>
                      <a:endParaRPr lang="en-US" sz="160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90%</a:t>
                      </a:r>
                      <a:endParaRPr lang="en-US" sz="160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FA09</a:t>
                      </a:r>
                      <a:endParaRPr lang="en-US" sz="160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87%</a:t>
                      </a:r>
                      <a:endParaRPr lang="en-US" sz="160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83%</a:t>
                      </a:r>
                      <a:endParaRPr lang="en-US" sz="160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FA10</a:t>
                      </a:r>
                      <a:endParaRPr lang="en-US" sz="160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80%</a:t>
                      </a:r>
                      <a:endParaRPr lang="en-US" sz="160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73%</a:t>
                      </a:r>
                      <a:endParaRPr lang="en-US" sz="160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2" name="Chart 11"/>
          <p:cNvGraphicFramePr/>
          <p:nvPr/>
        </p:nvGraphicFramePr>
        <p:xfrm>
          <a:off x="685800" y="1371600"/>
          <a:ext cx="35814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Rectangle 451"/>
          <p:cNvSpPr>
            <a:spLocks noChangeArrowheads="1"/>
          </p:cNvSpPr>
          <p:nvPr/>
        </p:nvSpPr>
        <p:spPr bwMode="auto">
          <a:xfrm>
            <a:off x="609600" y="6477000"/>
            <a:ext cx="289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200" dirty="0"/>
              <a:t>Source: </a:t>
            </a:r>
            <a:r>
              <a:rPr lang="en-US" sz="1200" dirty="0" smtClean="0"/>
              <a:t>CI </a:t>
            </a:r>
            <a:r>
              <a:rPr lang="en-US" sz="1200" dirty="0"/>
              <a:t>One Year Follow-up </a:t>
            </a:r>
            <a:r>
              <a:rPr lang="en-US" sz="1200" dirty="0" smtClean="0"/>
              <a:t>Study</a:t>
            </a:r>
          </a:p>
          <a:p>
            <a:pPr eaLnBrk="0" hangingPunct="0"/>
            <a:r>
              <a:rPr lang="en-US" sz="1200" dirty="0" smtClean="0"/>
              <a:t>CI Institutional Research 4/10/12</a:t>
            </a:r>
          </a:p>
          <a:p>
            <a:pPr eaLnBrk="0" hangingPunct="0"/>
            <a:endParaRPr lang="en-US" sz="1200" dirty="0" smtClean="0"/>
          </a:p>
          <a:p>
            <a:pPr algn="r" eaLnBrk="0" hangingPunct="0">
              <a:spcBef>
                <a:spcPct val="50000"/>
              </a:spcBef>
            </a:pPr>
            <a:endParaRPr lang="en-US" sz="1000" dirty="0" smtClean="0"/>
          </a:p>
          <a:p>
            <a:pPr eaLnBrk="0" hangingPunct="0"/>
            <a:endParaRPr lang="en-US" sz="1000" dirty="0"/>
          </a:p>
        </p:txBody>
      </p:sp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3962400"/>
            <a:ext cx="3086100" cy="20574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8" name="Picture 2" descr="Meeting Cartoon 6151: And, as this graph shows, I'm clearly unhappy about the previous graph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609600"/>
            <a:ext cx="7772400" cy="5829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01000" cy="682625"/>
          </a:xfrm>
        </p:spPr>
        <p:txBody>
          <a:bodyPr/>
          <a:lstStyle/>
          <a:p>
            <a:r>
              <a:rPr lang="en-US" sz="3200" dirty="0" smtClean="0">
                <a:latin typeface="Comic Sans MS" pitchFamily="66" charset="0"/>
                <a:cs typeface="Arial" pitchFamily="34" charset="0"/>
              </a:rPr>
              <a:t>First Year Retention – STEM Majors</a:t>
            </a:r>
            <a:endParaRPr lang="en-US" sz="3200" baseline="30000" dirty="0" smtClean="0"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19459" name="Rectangle 451"/>
          <p:cNvSpPr>
            <a:spLocks noChangeArrowheads="1"/>
          </p:cNvSpPr>
          <p:nvPr/>
        </p:nvSpPr>
        <p:spPr bwMode="auto">
          <a:xfrm>
            <a:off x="762000" y="62484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100" dirty="0"/>
              <a:t>Source: Enrollment </a:t>
            </a:r>
            <a:r>
              <a:rPr lang="en-US" sz="1100" dirty="0" smtClean="0"/>
              <a:t>Dashboard</a:t>
            </a:r>
          </a:p>
          <a:p>
            <a:pPr eaLnBrk="0" hangingPunct="0"/>
            <a:r>
              <a:rPr lang="en-US" sz="1100" dirty="0" smtClean="0"/>
              <a:t>CI Institutional Research 3/14/12</a:t>
            </a:r>
          </a:p>
          <a:p>
            <a:pPr eaLnBrk="0" hangingPunct="0"/>
            <a:endParaRPr lang="en-US" sz="1000" dirty="0"/>
          </a:p>
        </p:txBody>
      </p:sp>
      <p:sp>
        <p:nvSpPr>
          <p:cNvPr id="19461" name="TextBox 5"/>
          <p:cNvSpPr txBox="1">
            <a:spLocks noChangeArrowheads="1"/>
          </p:cNvSpPr>
          <p:nvPr/>
        </p:nvSpPr>
        <p:spPr bwMode="auto">
          <a:xfrm>
            <a:off x="762000" y="4343400"/>
            <a:ext cx="5105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omic Sans MS" pitchFamily="66" charset="0"/>
              </a:rPr>
              <a:t>“</a:t>
            </a:r>
            <a:r>
              <a:rPr lang="en-US" sz="1600" dirty="0">
                <a:latin typeface="Comic Sans MS" pitchFamily="66" charset="0"/>
              </a:rPr>
              <a:t>STEM</a:t>
            </a:r>
            <a:r>
              <a:rPr lang="en-US" sz="1600" dirty="0" smtClean="0">
                <a:latin typeface="Comic Sans MS" pitchFamily="66" charset="0"/>
              </a:rPr>
              <a:t>”; students </a:t>
            </a:r>
            <a:r>
              <a:rPr lang="en-US" sz="1600" dirty="0">
                <a:latin typeface="Comic Sans MS" pitchFamily="66" charset="0"/>
              </a:rPr>
              <a:t>majoring </a:t>
            </a:r>
            <a:r>
              <a:rPr lang="en-US" sz="1600" dirty="0" smtClean="0">
                <a:latin typeface="Comic Sans MS" pitchFamily="66" charset="0"/>
              </a:rPr>
              <a:t>in science, technology</a:t>
            </a:r>
            <a:r>
              <a:rPr lang="en-US" sz="1600" dirty="0">
                <a:latin typeface="Comic Sans MS" pitchFamily="66" charset="0"/>
              </a:rPr>
              <a:t>, </a:t>
            </a:r>
            <a:endParaRPr lang="en-US" sz="1600" dirty="0" smtClean="0">
              <a:latin typeface="Comic Sans MS" pitchFamily="66" charset="0"/>
            </a:endParaRPr>
          </a:p>
          <a:p>
            <a:r>
              <a:rPr lang="en-US" sz="1600" dirty="0" smtClean="0">
                <a:latin typeface="Comic Sans MS" pitchFamily="66" charset="0"/>
              </a:rPr>
              <a:t>engineering</a:t>
            </a:r>
            <a:r>
              <a:rPr lang="en-US" sz="1600" dirty="0">
                <a:latin typeface="Comic Sans MS" pitchFamily="66" charset="0"/>
              </a:rPr>
              <a:t>, or math (excludes nursing</a:t>
            </a:r>
            <a:r>
              <a:rPr lang="en-US" sz="1600" dirty="0" smtClean="0">
                <a:latin typeface="Comic Sans MS" pitchFamily="66" charset="0"/>
              </a:rPr>
              <a:t>)</a:t>
            </a:r>
          </a:p>
          <a:p>
            <a:endParaRPr lang="en-US" sz="1600" dirty="0">
              <a:latin typeface="Comic Sans MS" pitchFamily="66" charset="0"/>
            </a:endParaRPr>
          </a:p>
          <a:p>
            <a:r>
              <a:rPr lang="en-US" sz="1600" dirty="0" smtClean="0">
                <a:latin typeface="Comic Sans MS" pitchFamily="66" charset="0"/>
              </a:rPr>
              <a:t>“</a:t>
            </a:r>
            <a:r>
              <a:rPr lang="en-US" sz="1600" dirty="0">
                <a:latin typeface="Comic Sans MS" pitchFamily="66" charset="0"/>
              </a:rPr>
              <a:t>URM</a:t>
            </a:r>
            <a:r>
              <a:rPr lang="en-US" sz="1600" dirty="0" smtClean="0">
                <a:latin typeface="Comic Sans MS" pitchFamily="66" charset="0"/>
              </a:rPr>
              <a:t>”; under-represented </a:t>
            </a:r>
            <a:r>
              <a:rPr lang="en-US" sz="1600" dirty="0">
                <a:latin typeface="Comic Sans MS" pitchFamily="66" charset="0"/>
              </a:rPr>
              <a:t>minorities (African American, Native American, Hispanic)</a:t>
            </a:r>
          </a:p>
          <a:p>
            <a:endParaRPr lang="en-US" sz="160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876800" y="1600200"/>
          <a:ext cx="3508248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9848"/>
                <a:gridCol w="1219200"/>
                <a:gridCol w="1219200"/>
              </a:tblGrid>
              <a:tr h="457200"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Non-URM/URM Comparison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latin typeface="Comic Sans MS" pitchFamily="66" charset="0"/>
                        </a:rPr>
                        <a:t>Cohort</a:t>
                      </a:r>
                      <a:endParaRPr lang="en-US" sz="1800" dirty="0">
                        <a:latin typeface="Comic Sans MS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omic Sans MS" pitchFamily="66" charset="0"/>
                        </a:rPr>
                        <a:t>Non-URM</a:t>
                      </a:r>
                      <a:endParaRPr lang="en-US" sz="1800" dirty="0">
                        <a:latin typeface="Comic Sans MS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en-US" sz="1800" dirty="0" smtClean="0">
                          <a:latin typeface="Comic Sans MS" pitchFamily="66" charset="0"/>
                        </a:rPr>
                        <a:t>URM</a:t>
                      </a:r>
                      <a:endParaRPr lang="en-US" sz="1800" dirty="0">
                        <a:latin typeface="Comic Sans MS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omic Sans MS" pitchFamily="66" charset="0"/>
                        </a:rPr>
                        <a:t>FA08</a:t>
                      </a:r>
                      <a:endParaRPr lang="en-US" sz="1800" dirty="0">
                        <a:latin typeface="Comic Sans MS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omic Sans MS" pitchFamily="66" charset="0"/>
                        </a:rPr>
                        <a:t>91%</a:t>
                      </a:r>
                      <a:endParaRPr lang="en-US" sz="1800" dirty="0">
                        <a:latin typeface="Comic Sans MS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omic Sans MS" pitchFamily="66" charset="0"/>
                        </a:rPr>
                        <a:t>91%</a:t>
                      </a:r>
                      <a:endParaRPr lang="en-US" sz="1800" dirty="0">
                        <a:latin typeface="Comic Sans MS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omic Sans MS" pitchFamily="66" charset="0"/>
                        </a:rPr>
                        <a:t>FA09</a:t>
                      </a:r>
                      <a:endParaRPr lang="en-US" sz="1800" dirty="0">
                        <a:latin typeface="Comic Sans MS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omic Sans MS" pitchFamily="66" charset="0"/>
                        </a:rPr>
                        <a:t>93%</a:t>
                      </a:r>
                      <a:endParaRPr lang="en-US" sz="1800" dirty="0">
                        <a:latin typeface="Comic Sans MS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omic Sans MS" pitchFamily="66" charset="0"/>
                        </a:rPr>
                        <a:t>89%</a:t>
                      </a:r>
                      <a:endParaRPr lang="en-US" sz="1800" dirty="0">
                        <a:latin typeface="Comic Sans MS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omic Sans MS" pitchFamily="66" charset="0"/>
                        </a:rPr>
                        <a:t>FA10</a:t>
                      </a:r>
                      <a:endParaRPr lang="en-US" sz="1800" dirty="0">
                        <a:latin typeface="Comic Sans MS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omic Sans MS" pitchFamily="66" charset="0"/>
                        </a:rPr>
                        <a:t>98%</a:t>
                      </a:r>
                      <a:endParaRPr lang="en-US" sz="1800" dirty="0">
                        <a:latin typeface="Comic Sans MS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omic Sans MS" pitchFamily="66" charset="0"/>
                        </a:rPr>
                        <a:t>96%</a:t>
                      </a:r>
                      <a:endParaRPr lang="en-US" sz="1800" dirty="0">
                        <a:latin typeface="Comic Sans MS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838200" y="1600200"/>
          <a:ext cx="3733800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6800"/>
                <a:gridCol w="1365504"/>
                <a:gridCol w="1301496"/>
              </a:tblGrid>
              <a:tr h="457200"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Retention by Enrollment Status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latin typeface="Comic Sans MS" pitchFamily="66" charset="0"/>
                        </a:rPr>
                        <a:t>Cohort</a:t>
                      </a:r>
                      <a:endParaRPr lang="en-US" sz="1800" dirty="0">
                        <a:latin typeface="Comic Sans MS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omic Sans MS" pitchFamily="66" charset="0"/>
                        </a:rPr>
                        <a:t>Native Freshmen</a:t>
                      </a:r>
                      <a:endParaRPr lang="en-US" sz="1800" dirty="0">
                        <a:latin typeface="Comic Sans MS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omic Sans MS" pitchFamily="66" charset="0"/>
                        </a:rPr>
                        <a:t>Transfers</a:t>
                      </a:r>
                      <a:endParaRPr lang="en-US" sz="1800" dirty="0">
                        <a:latin typeface="Comic Sans MS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omic Sans MS" pitchFamily="66" charset="0"/>
                        </a:rPr>
                        <a:t>FA08</a:t>
                      </a:r>
                      <a:endParaRPr lang="en-US" sz="1800" dirty="0">
                        <a:latin typeface="Comic Sans MS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omic Sans MS" pitchFamily="66" charset="0"/>
                        </a:rPr>
                        <a:t>92%</a:t>
                      </a:r>
                      <a:endParaRPr lang="en-US" sz="1800" dirty="0">
                        <a:latin typeface="Comic Sans MS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omic Sans MS" pitchFamily="66" charset="0"/>
                        </a:rPr>
                        <a:t>90%</a:t>
                      </a:r>
                      <a:endParaRPr lang="en-US" sz="1800" dirty="0">
                        <a:latin typeface="Comic Sans MS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omic Sans MS" pitchFamily="66" charset="0"/>
                        </a:rPr>
                        <a:t>FA09</a:t>
                      </a:r>
                      <a:endParaRPr lang="en-US" sz="1800" dirty="0">
                        <a:latin typeface="Comic Sans MS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omic Sans MS" pitchFamily="66" charset="0"/>
                        </a:rPr>
                        <a:t>89%</a:t>
                      </a:r>
                      <a:endParaRPr lang="en-US" sz="1800" dirty="0">
                        <a:latin typeface="Comic Sans MS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omic Sans MS" pitchFamily="66" charset="0"/>
                        </a:rPr>
                        <a:t>95%</a:t>
                      </a:r>
                      <a:endParaRPr lang="en-US" sz="1800" dirty="0">
                        <a:latin typeface="Comic Sans MS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omic Sans MS" pitchFamily="66" charset="0"/>
                        </a:rPr>
                        <a:t>FA10</a:t>
                      </a:r>
                      <a:endParaRPr lang="en-US" sz="1800" dirty="0">
                        <a:latin typeface="Comic Sans MS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omic Sans MS" pitchFamily="66" charset="0"/>
                        </a:rPr>
                        <a:t>95%</a:t>
                      </a:r>
                      <a:endParaRPr lang="en-US" sz="1800" dirty="0">
                        <a:latin typeface="Comic Sans MS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omic Sans MS" pitchFamily="66" charset="0"/>
                        </a:rPr>
                        <a:t>98%</a:t>
                      </a:r>
                      <a:endParaRPr lang="en-US" sz="1800" dirty="0">
                        <a:latin typeface="Comic Sans MS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8" name="Picture 2" descr="http://biology.csuci.edu/images/lab-student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4095750"/>
            <a:ext cx="2438400" cy="1828800"/>
          </a:xfrm>
          <a:prstGeom prst="rect">
            <a:avLst/>
          </a:pr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381000" y="3810000"/>
          <a:ext cx="2971800" cy="184404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1938130"/>
                <a:gridCol w="1033670"/>
              </a:tblGrid>
              <a:tr h="381000"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Comic Sans MS" pitchFamily="66" charset="0"/>
                        </a:rPr>
                        <a:t>Poverty</a:t>
                      </a:r>
                      <a:r>
                        <a:rPr lang="en-US" b="1" baseline="0" dirty="0" smtClean="0">
                          <a:latin typeface="Comic Sans MS" pitchFamily="66" charset="0"/>
                        </a:rPr>
                        <a:t> Rates, 2012</a:t>
                      </a:r>
                      <a:endParaRPr lang="en-US" b="1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latin typeface="Comic Sans MS" pitchFamily="66" charset="0"/>
                        </a:rPr>
                        <a:t>Los Angeles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17.3%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FFF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latin typeface="Comic Sans MS" pitchFamily="66" charset="0"/>
                        </a:rPr>
                        <a:t>Santa Barbara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19.0%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FFF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latin typeface="Comic Sans MS" pitchFamily="66" charset="0"/>
                        </a:rPr>
                        <a:t>Ventura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10.6%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FFF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latin typeface="Comic Sans MS" pitchFamily="66" charset="0"/>
                        </a:rPr>
                        <a:t>California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pitchFamily="66" charset="0"/>
                        </a:rPr>
                        <a:t>15.7% 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FFF"/>
                    </a:solidFill>
                  </a:tcPr>
                </a:tc>
              </a:tr>
            </a:tbl>
          </a:graphicData>
        </a:graphic>
      </p:graphicFrame>
      <p:pic>
        <p:nvPicPr>
          <p:cNvPr id="22630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7" name="Chart 6"/>
          <p:cNvGraphicFramePr/>
          <p:nvPr/>
        </p:nvGraphicFramePr>
        <p:xfrm>
          <a:off x="3810000" y="3330021"/>
          <a:ext cx="4953000" cy="160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5943600" y="5105400"/>
          <a:ext cx="2819400" cy="1463040"/>
        </p:xfrm>
        <a:graphic>
          <a:graphicData uri="http://schemas.openxmlformats.org/drawingml/2006/table">
            <a:tbl>
              <a:tblPr/>
              <a:tblGrid>
                <a:gridCol w="1261311"/>
                <a:gridCol w="1558089"/>
              </a:tblGrid>
              <a:tr h="36576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Cost of Living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00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00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omic Sans MS" pitchFamily="66" charset="0"/>
                        </a:rPr>
                        <a:t>Ventura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E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omic Sans MS" pitchFamily="66" charset="0"/>
                        </a:rPr>
                        <a:t>45%  	</a:t>
                      </a:r>
                      <a:r>
                        <a:rPr lang="en-US" dirty="0" smtClean="0">
                          <a:latin typeface="Comic Sans MS" pitchFamily="66" charset="0"/>
                          <a:sym typeface="Wingdings 3"/>
                        </a:rPr>
                        <a:t>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E9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omic Sans MS" pitchFamily="66" charset="0"/>
                        </a:rPr>
                        <a:t>Camarillo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omic Sans MS" pitchFamily="66" charset="0"/>
                        </a:rPr>
                        <a:t>49.3	</a:t>
                      </a:r>
                      <a:r>
                        <a:rPr lang="en-US" dirty="0" smtClean="0">
                          <a:latin typeface="Comic Sans MS" pitchFamily="66" charset="0"/>
                          <a:sym typeface="Wingdings 3"/>
                        </a:rPr>
                        <a:t>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omic Sans MS" pitchFamily="66" charset="0"/>
                        </a:rPr>
                        <a:t>Oxnard 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E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omic Sans MS" pitchFamily="66" charset="0"/>
                        </a:rPr>
                        <a:t>14.4%	</a:t>
                      </a:r>
                      <a:r>
                        <a:rPr lang="en-US" dirty="0" smtClean="0">
                          <a:latin typeface="Comic Sans MS" pitchFamily="66" charset="0"/>
                          <a:sym typeface="Wingdings 3"/>
                        </a:rPr>
                        <a:t>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E9"/>
                    </a:solidFill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33400" y="5943600"/>
            <a:ext cx="495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omic Sans MS" pitchFamily="66" charset="0"/>
              </a:rPr>
              <a:t>Source:  U.S. Bureau of Labor Statistics Office of Occupational Statistics and Employment Projections</a:t>
            </a:r>
            <a:endParaRPr lang="en-US" sz="1400" dirty="0">
              <a:latin typeface="Comic Sans MS" pitchFamily="66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5257800" y="228600"/>
          <a:ext cx="3505200" cy="2926241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2503714"/>
                <a:gridCol w="1001486"/>
              </a:tblGrid>
              <a:tr h="365921"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California </a:t>
                      </a:r>
                      <a:r>
                        <a:rPr lang="en-US" sz="1800" b="1" u="none" strike="noStrike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Demographics, 2010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omic Sans MS" pitchFamily="66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179388" indent="-65088" algn="l" fontAlgn="t"/>
                      <a:r>
                        <a:rPr lang="en-US" sz="2000" u="none" strike="noStrike" dirty="0">
                          <a:latin typeface="Comic Sans MS" pitchFamily="66" charset="0"/>
                        </a:rPr>
                        <a:t>White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omic Sans MS" pitchFamily="66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latin typeface="Comic Sans MS" pitchFamily="66" charset="0"/>
                        </a:rPr>
                        <a:t>40.1%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omic Sans MS" pitchFamily="66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179388" indent="-65088" algn="l" fontAlgn="t"/>
                      <a:r>
                        <a:rPr lang="en-US" sz="2000" u="none" strike="noStrike" dirty="0">
                          <a:latin typeface="Comic Sans MS" pitchFamily="66" charset="0"/>
                        </a:rPr>
                        <a:t>Hispanic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omic Sans MS" pitchFamily="66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latin typeface="Comic Sans MS" pitchFamily="66" charset="0"/>
                        </a:rPr>
                        <a:t>37.6%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omic Sans MS" pitchFamily="66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179388" indent="-65088" algn="l" fontAlgn="t"/>
                      <a:r>
                        <a:rPr lang="en-US" sz="2000" u="none" strike="noStrike" dirty="0">
                          <a:latin typeface="Comic Sans MS" pitchFamily="66" charset="0"/>
                        </a:rPr>
                        <a:t>Asian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omic Sans MS" pitchFamily="66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latin typeface="Comic Sans MS" pitchFamily="66" charset="0"/>
                        </a:rPr>
                        <a:t>13.0%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omic Sans MS" pitchFamily="66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179388" indent="-65088" algn="l" fontAlgn="t"/>
                      <a:r>
                        <a:rPr lang="en-US" sz="2000" u="none" strike="noStrike" dirty="0">
                          <a:latin typeface="Comic Sans MS" pitchFamily="66" charset="0"/>
                        </a:rPr>
                        <a:t>African American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omic Sans MS" pitchFamily="66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latin typeface="Comic Sans MS" pitchFamily="66" charset="0"/>
                        </a:rPr>
                        <a:t>6.2%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omic Sans MS" pitchFamily="66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179388" indent="-65088" algn="l" fontAlgn="t"/>
                      <a:r>
                        <a:rPr lang="en-US" sz="2000" u="none" strike="noStrike" dirty="0">
                          <a:latin typeface="Comic Sans MS" pitchFamily="66" charset="0"/>
                        </a:rPr>
                        <a:t>Two or more groups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omic Sans MS" pitchFamily="66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latin typeface="Comic Sans MS" pitchFamily="66" charset="0"/>
                        </a:rPr>
                        <a:t>1.7%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omic Sans MS" pitchFamily="66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179388" indent="-65088" algn="l" fontAlgn="t"/>
                      <a:r>
                        <a:rPr lang="en-US" sz="2000" u="none" strike="noStrike" dirty="0">
                          <a:latin typeface="Comic Sans MS" pitchFamily="66" charset="0"/>
                        </a:rPr>
                        <a:t>Native American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omic Sans MS" pitchFamily="66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latin typeface="Comic Sans MS" pitchFamily="66" charset="0"/>
                        </a:rPr>
                        <a:t>1.0%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omic Sans MS" pitchFamily="66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179388" indent="-65088" algn="l" fontAlgn="t"/>
                      <a:r>
                        <a:rPr lang="en-US" sz="2000" u="none" strike="noStrike" dirty="0" smtClean="0">
                          <a:latin typeface="Comic Sans MS" pitchFamily="66" charset="0"/>
                        </a:rPr>
                        <a:t>Pacific Islander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omic Sans MS" pitchFamily="66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smtClean="0">
                          <a:latin typeface="Comic Sans MS" pitchFamily="66" charset="0"/>
                        </a:rPr>
                        <a:t>0.4%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omic Sans MS" pitchFamily="66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533400" y="381000"/>
            <a:ext cx="8001000" cy="609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200" kern="0" dirty="0" smtClean="0">
                <a:solidFill>
                  <a:schemeClr val="tx2"/>
                </a:solidFill>
                <a:latin typeface="Comic Sans MS" pitchFamily="66" charset="0"/>
                <a:ea typeface="+mj-ea"/>
                <a:cs typeface="Arial" pitchFamily="34" charset="0"/>
              </a:rPr>
              <a:t>Degrees </a:t>
            </a:r>
            <a:r>
              <a:rPr lang="en-US" sz="3200" kern="0" dirty="0">
                <a:solidFill>
                  <a:schemeClr val="tx2"/>
                </a:solidFill>
                <a:latin typeface="Comic Sans MS" pitchFamily="66" charset="0"/>
                <a:ea typeface="+mj-ea"/>
                <a:cs typeface="Arial" pitchFamily="34" charset="0"/>
              </a:rPr>
              <a:t>Awarded</a:t>
            </a:r>
          </a:p>
        </p:txBody>
      </p:sp>
      <p:sp>
        <p:nvSpPr>
          <p:cNvPr id="5" name="Rectangle 451"/>
          <p:cNvSpPr>
            <a:spLocks noChangeArrowheads="1"/>
          </p:cNvSpPr>
          <p:nvPr/>
        </p:nvSpPr>
        <p:spPr bwMode="auto">
          <a:xfrm>
            <a:off x="609600" y="59436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000" dirty="0"/>
              <a:t>Source: ERS Degree Term Files &amp; Annual Credential </a:t>
            </a:r>
            <a:r>
              <a:rPr lang="en-US" sz="1000" dirty="0" smtClean="0"/>
              <a:t>Files</a:t>
            </a:r>
          </a:p>
          <a:p>
            <a:pPr eaLnBrk="0" hangingPunct="0"/>
            <a:r>
              <a:rPr lang="en-US" sz="1000" dirty="0" smtClean="0"/>
              <a:t>CI Institutional Research 3/28/12</a:t>
            </a:r>
          </a:p>
          <a:p>
            <a:pPr eaLnBrk="0" hangingPunct="0"/>
            <a:endParaRPr lang="en-US" sz="1000" dirty="0"/>
          </a:p>
        </p:txBody>
      </p:sp>
      <p:graphicFrame>
        <p:nvGraphicFramePr>
          <p:cNvPr id="6" name="Group 597"/>
          <p:cNvGraphicFramePr>
            <a:graphicFrameLocks/>
          </p:cNvGraphicFramePr>
          <p:nvPr/>
        </p:nvGraphicFramePr>
        <p:xfrm>
          <a:off x="533400" y="1219200"/>
          <a:ext cx="4343400" cy="3899220"/>
        </p:xfrm>
        <a:graphic>
          <a:graphicData uri="http://schemas.openxmlformats.org/drawingml/2006/table">
            <a:tbl>
              <a:tblPr/>
              <a:tblGrid>
                <a:gridCol w="1229264"/>
                <a:gridCol w="819510"/>
                <a:gridCol w="983411"/>
                <a:gridCol w="1311215"/>
              </a:tblGrid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 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b" horzOverflow="overflow">
                    <a:lnL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BA/BS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Masters Degrees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Teacher Credentials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2003-04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b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142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-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-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794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2004-05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b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346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-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62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2005-06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b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423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10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91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794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2006-07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b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402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21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98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2007-08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b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755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45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99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794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2008-09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b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802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63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105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94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2009-10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b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698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86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100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794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2010-11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b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872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88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117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226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Total</a:t>
                      </a:r>
                    </a:p>
                  </a:txBody>
                  <a:tcPr anchor="b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4,440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313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672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extBox 13"/>
          <p:cNvSpPr txBox="1">
            <a:spLocks noChangeArrowheads="1"/>
          </p:cNvSpPr>
          <p:nvPr/>
        </p:nvSpPr>
        <p:spPr bwMode="auto">
          <a:xfrm>
            <a:off x="4953000" y="5562600"/>
            <a:ext cx="3886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omic Sans MS" pitchFamily="66" charset="0"/>
              </a:rPr>
              <a:t>“</a:t>
            </a:r>
            <a:r>
              <a:rPr lang="en-US" sz="1600" dirty="0">
                <a:latin typeface="Comic Sans MS" pitchFamily="66" charset="0"/>
              </a:rPr>
              <a:t>URM</a:t>
            </a:r>
            <a:r>
              <a:rPr lang="en-US" sz="1600" dirty="0" smtClean="0">
                <a:latin typeface="Comic Sans MS" pitchFamily="66" charset="0"/>
              </a:rPr>
              <a:t>”; under-represented </a:t>
            </a:r>
            <a:r>
              <a:rPr lang="en-US" sz="1600" dirty="0">
                <a:latin typeface="Comic Sans MS" pitchFamily="66" charset="0"/>
              </a:rPr>
              <a:t>minorities (African American, Native American, Hispanic)</a:t>
            </a:r>
          </a:p>
        </p:txBody>
      </p:sp>
      <p:graphicFrame>
        <p:nvGraphicFramePr>
          <p:cNvPr id="9" name="Chart 10"/>
          <p:cNvGraphicFramePr>
            <a:graphicFrameLocks/>
          </p:cNvGraphicFramePr>
          <p:nvPr/>
        </p:nvGraphicFramePr>
        <p:xfrm>
          <a:off x="4883150" y="2362200"/>
          <a:ext cx="4367213" cy="324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59" name="Worksheet" r:id="rId5" imgW="3905131" imgH="2895719" progId="Excel.Sheet.8">
                  <p:embed/>
                </p:oleObj>
              </mc:Choice>
              <mc:Fallback>
                <p:oleObj name="Worksheet" r:id="rId5" imgW="3905131" imgH="2895719" progId="Excel.Sheet.8">
                  <p:embed/>
                  <p:pic>
                    <p:nvPicPr>
                      <p:cNvPr id="0" name="Chart 10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3150" y="2362200"/>
                        <a:ext cx="4367213" cy="3243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10200" y="381000"/>
            <a:ext cx="3326256" cy="1676400"/>
          </a:xfrm>
          <a:prstGeom prst="rect">
            <a:avLst/>
          </a:prstGeom>
          <a:noFill/>
          <a:ln w="19050" cmpd="sng">
            <a:solidFill>
              <a:srgbClr val="0070C0"/>
            </a:solidFill>
            <a:miter lim="800000"/>
            <a:headEnd/>
            <a:tailEnd/>
          </a:ln>
          <a:effectLst/>
        </p:spPr>
      </p:pic>
      <p:cxnSp>
        <p:nvCxnSpPr>
          <p:cNvPr id="11" name="Straight Arrow Connector 10"/>
          <p:cNvCxnSpPr/>
          <p:nvPr/>
        </p:nvCxnSpPr>
        <p:spPr>
          <a:xfrm flipV="1">
            <a:off x="5867400" y="4724400"/>
            <a:ext cx="609600" cy="457200"/>
          </a:xfrm>
          <a:prstGeom prst="straightConnector1">
            <a:avLst/>
          </a:prstGeom>
          <a:ln w="19050">
            <a:solidFill>
              <a:srgbClr val="E80D08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334000" y="5105400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27%</a:t>
            </a:r>
            <a:endParaRPr lang="en-US" sz="1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124200" y="685800"/>
            <a:ext cx="6019800" cy="12192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200" kern="0" dirty="0" smtClean="0">
                <a:latin typeface="Comic Sans MS" pitchFamily="66" charset="0"/>
                <a:ea typeface="+mj-ea"/>
                <a:cs typeface="Arial" pitchFamily="34" charset="0"/>
              </a:rPr>
              <a:t>BA/BS by Ethnicity</a:t>
            </a:r>
            <a:endParaRPr lang="en-US" sz="3200" kern="0" dirty="0">
              <a:latin typeface="Comic Sans MS" pitchFamily="66" charset="0"/>
              <a:ea typeface="+mj-ea"/>
              <a:cs typeface="Arial" pitchFamily="34" charset="0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381000" y="1447800"/>
            <a:ext cx="9601200" cy="4953000"/>
            <a:chOff x="381000" y="1447800"/>
            <a:chExt cx="9601200" cy="4953000"/>
          </a:xfrm>
        </p:grpSpPr>
        <p:sp>
          <p:nvSpPr>
            <p:cNvPr id="40" name="Rectangle 39"/>
            <p:cNvSpPr/>
            <p:nvPr/>
          </p:nvSpPr>
          <p:spPr>
            <a:xfrm>
              <a:off x="3200399" y="1981200"/>
              <a:ext cx="5669280" cy="3730752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12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451"/>
            <p:cNvSpPr>
              <a:spLocks noChangeArrowheads="1"/>
            </p:cNvSpPr>
            <p:nvPr/>
          </p:nvSpPr>
          <p:spPr bwMode="auto">
            <a:xfrm>
              <a:off x="381000" y="6019800"/>
              <a:ext cx="5486400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r>
                <a:rPr lang="en-US" sz="1400" dirty="0"/>
                <a:t>Source: ERS Degree Term </a:t>
              </a:r>
              <a:r>
                <a:rPr lang="en-US" sz="1400" dirty="0" smtClean="0"/>
                <a:t>Files</a:t>
              </a:r>
            </a:p>
            <a:p>
              <a:pPr eaLnBrk="0" hangingPunct="0"/>
              <a:r>
                <a:rPr lang="en-US" sz="1400" dirty="0" smtClean="0"/>
                <a:t>CI Institutional Research 4/10/12</a:t>
              </a:r>
            </a:p>
            <a:p>
              <a:pPr eaLnBrk="0" hangingPunct="0"/>
              <a:endParaRPr lang="en-US" sz="1000" dirty="0"/>
            </a:p>
          </p:txBody>
        </p:sp>
        <p:grpSp>
          <p:nvGrpSpPr>
            <p:cNvPr id="49" name="Group 48"/>
            <p:cNvGrpSpPr/>
            <p:nvPr/>
          </p:nvGrpSpPr>
          <p:grpSpPr>
            <a:xfrm>
              <a:off x="2209800" y="2241158"/>
              <a:ext cx="7772400" cy="3541404"/>
              <a:chOff x="2057400" y="2241158"/>
              <a:chExt cx="7772400" cy="3541404"/>
            </a:xfrm>
          </p:grpSpPr>
          <p:grpSp>
            <p:nvGrpSpPr>
              <p:cNvPr id="47" name="Group 46"/>
              <p:cNvGrpSpPr/>
              <p:nvPr/>
            </p:nvGrpSpPr>
            <p:grpSpPr>
              <a:xfrm>
                <a:off x="2057400" y="2743200"/>
                <a:ext cx="7772400" cy="2819400"/>
                <a:chOff x="76200" y="1642592"/>
                <a:chExt cx="7772400" cy="2819400"/>
              </a:xfrm>
            </p:grpSpPr>
            <p:graphicFrame>
              <p:nvGraphicFramePr>
                <p:cNvPr id="43" name="Chart 42"/>
                <p:cNvGraphicFramePr>
                  <a:graphicFrameLocks noChangeAspect="1"/>
                </p:cNvGraphicFramePr>
                <p:nvPr/>
              </p:nvGraphicFramePr>
              <p:xfrm>
                <a:off x="76200" y="1642592"/>
                <a:ext cx="4572000" cy="2743200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3"/>
                </a:graphicData>
              </a:graphic>
            </p:graphicFrame>
            <p:graphicFrame>
              <p:nvGraphicFramePr>
                <p:cNvPr id="44" name="Chart 43"/>
                <p:cNvGraphicFramePr>
                  <a:graphicFrameLocks noChangeAspect="1"/>
                </p:cNvGraphicFramePr>
                <p:nvPr/>
              </p:nvGraphicFramePr>
              <p:xfrm>
                <a:off x="3276600" y="1718792"/>
                <a:ext cx="4572000" cy="2743200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4"/>
                </a:graphicData>
              </a:graphic>
            </p:graphicFrame>
          </p:grpSp>
          <p:sp>
            <p:nvSpPr>
              <p:cNvPr id="63" name="TextBox 62"/>
              <p:cNvSpPr txBox="1">
                <a:spLocks noChangeAspect="1"/>
              </p:cNvSpPr>
              <p:nvPr/>
            </p:nvSpPr>
            <p:spPr>
              <a:xfrm rot="19500000">
                <a:off x="4433204" y="2241158"/>
                <a:ext cx="72808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err="1" smtClean="0">
                    <a:latin typeface="Comic Sans MS" pitchFamily="66" charset="0"/>
                  </a:rPr>
                  <a:t>Afr</a:t>
                </a:r>
                <a:r>
                  <a:rPr lang="en-US" sz="1200" dirty="0" smtClean="0">
                    <a:latin typeface="Comic Sans MS" pitchFamily="66" charset="0"/>
                  </a:rPr>
                  <a:t> Am</a:t>
                </a:r>
                <a:endParaRPr lang="en-US" sz="1200" dirty="0">
                  <a:latin typeface="Comic Sans MS" pitchFamily="66" charset="0"/>
                </a:endParaRPr>
              </a:p>
            </p:txBody>
          </p:sp>
          <p:sp>
            <p:nvSpPr>
              <p:cNvPr id="61" name="TextBox 60"/>
              <p:cNvSpPr txBox="1">
                <a:spLocks noChangeAspect="1"/>
              </p:cNvSpPr>
              <p:nvPr/>
            </p:nvSpPr>
            <p:spPr>
              <a:xfrm rot="19500000">
                <a:off x="4751919" y="2425625"/>
                <a:ext cx="57419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latin typeface="Comic Sans MS" pitchFamily="66" charset="0"/>
                  </a:rPr>
                  <a:t>Asian</a:t>
                </a:r>
                <a:endParaRPr lang="en-US" sz="1200" dirty="0">
                  <a:latin typeface="Comic Sans MS" pitchFamily="66" charset="0"/>
                </a:endParaRPr>
              </a:p>
            </p:txBody>
          </p:sp>
          <p:sp>
            <p:nvSpPr>
              <p:cNvPr id="59" name="TextBox 58"/>
              <p:cNvSpPr txBox="1">
                <a:spLocks noChangeAspect="1"/>
              </p:cNvSpPr>
              <p:nvPr/>
            </p:nvSpPr>
            <p:spPr>
              <a:xfrm rot="19500000">
                <a:off x="5386074" y="2948491"/>
                <a:ext cx="78418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latin typeface="Comic Sans MS" pitchFamily="66" charset="0"/>
                  </a:rPr>
                  <a:t>Hispanic</a:t>
                </a:r>
                <a:endParaRPr lang="en-US" sz="1200" dirty="0">
                  <a:latin typeface="Comic Sans MS" pitchFamily="66" charset="0"/>
                </a:endParaRPr>
              </a:p>
            </p:txBody>
          </p:sp>
          <p:sp>
            <p:nvSpPr>
              <p:cNvPr id="57" name="TextBox 56"/>
              <p:cNvSpPr txBox="1">
                <a:spLocks noChangeAspect="1"/>
              </p:cNvSpPr>
              <p:nvPr/>
            </p:nvSpPr>
            <p:spPr>
              <a:xfrm rot="19500000">
                <a:off x="5339921" y="4627724"/>
                <a:ext cx="81304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err="1" smtClean="0">
                    <a:latin typeface="Comic Sans MS" pitchFamily="66" charset="0"/>
                  </a:rPr>
                  <a:t>Natv</a:t>
                </a:r>
                <a:r>
                  <a:rPr lang="en-US" sz="1200" dirty="0" smtClean="0">
                    <a:latin typeface="Comic Sans MS" pitchFamily="66" charset="0"/>
                  </a:rPr>
                  <a:t> Am</a:t>
                </a:r>
                <a:endParaRPr lang="en-US" sz="1200" dirty="0">
                  <a:latin typeface="Comic Sans MS" pitchFamily="66" charset="0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3505200" y="4267200"/>
                <a:ext cx="103586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latin typeface="Comic Sans MS" pitchFamily="66" charset="0"/>
                  </a:rPr>
                  <a:t>White/ </a:t>
                </a:r>
                <a:r>
                  <a:rPr lang="en-US" sz="1200" dirty="0" err="1" smtClean="0">
                    <a:latin typeface="Comic Sans MS" pitchFamily="66" charset="0"/>
                  </a:rPr>
                  <a:t>Unk</a:t>
                </a:r>
                <a:endParaRPr lang="en-US" sz="1200" dirty="0">
                  <a:latin typeface="Comic Sans MS" pitchFamily="66" charset="0"/>
                </a:endParaRPr>
              </a:p>
            </p:txBody>
          </p:sp>
          <p:cxnSp>
            <p:nvCxnSpPr>
              <p:cNvPr id="66" name="Straight Connector 65"/>
              <p:cNvCxnSpPr/>
              <p:nvPr/>
            </p:nvCxnSpPr>
            <p:spPr>
              <a:xfrm rot="5400000" flipH="1" flipV="1">
                <a:off x="4344608" y="2720222"/>
                <a:ext cx="269727" cy="1197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 rot="5400000" flipH="1" flipV="1">
                <a:off x="4620688" y="2738056"/>
                <a:ext cx="256411" cy="20138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>
                <a:endCxn id="59" idx="1"/>
              </p:cNvCxnSpPr>
              <p:nvPr/>
            </p:nvCxnSpPr>
            <p:spPr>
              <a:xfrm flipV="1">
                <a:off x="5257800" y="3311887"/>
                <a:ext cx="199184" cy="19331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 rot="16200000" flipH="1">
                <a:off x="5334000" y="4495800"/>
                <a:ext cx="304800" cy="1524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TextBox 82"/>
              <p:cNvSpPr txBox="1"/>
              <p:nvPr/>
            </p:nvSpPr>
            <p:spPr>
              <a:xfrm>
                <a:off x="2895600" y="2853208"/>
                <a:ext cx="18473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1600" dirty="0">
                  <a:latin typeface="Comic Sans MS" pitchFamily="66" charset="0"/>
                </a:endParaRPr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2971800" y="5444008"/>
                <a:ext cx="18473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1600" dirty="0">
                  <a:latin typeface="Comic Sans MS" pitchFamily="66" charset="0"/>
                </a:endParaRPr>
              </a:p>
            </p:txBody>
          </p:sp>
        </p:grpSp>
        <p:pic>
          <p:nvPicPr>
            <p:cNvPr id="111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33400" y="1981200"/>
              <a:ext cx="2521529" cy="3733800"/>
            </a:xfrm>
            <a:prstGeom prst="rect">
              <a:avLst/>
            </a:prstGeom>
            <a:noFill/>
            <a:ln w="19050">
              <a:solidFill>
                <a:srgbClr val="001B50"/>
              </a:solidFill>
              <a:miter lim="800000"/>
              <a:headEnd/>
              <a:tailEnd/>
            </a:ln>
            <a:effectLst/>
          </p:spPr>
        </p:pic>
        <p:grpSp>
          <p:nvGrpSpPr>
            <p:cNvPr id="29" name="Group 28"/>
            <p:cNvGrpSpPr/>
            <p:nvPr/>
          </p:nvGrpSpPr>
          <p:grpSpPr>
            <a:xfrm>
              <a:off x="3962400" y="1447800"/>
              <a:ext cx="4456387" cy="523220"/>
              <a:chOff x="3810000" y="1409700"/>
              <a:chExt cx="4456387" cy="523220"/>
            </a:xfrm>
          </p:grpSpPr>
          <p:sp>
            <p:nvSpPr>
              <p:cNvPr id="41" name="TextBox 40"/>
              <p:cNvSpPr txBox="1"/>
              <p:nvPr/>
            </p:nvSpPr>
            <p:spPr>
              <a:xfrm>
                <a:off x="3810000" y="1409700"/>
                <a:ext cx="175240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u="sng" dirty="0" smtClean="0">
                    <a:latin typeface="Comic Sans MS" pitchFamily="66" charset="0"/>
                  </a:rPr>
                  <a:t>AY 09-10</a:t>
                </a:r>
                <a:endParaRPr lang="en-US" sz="2800" u="sng" dirty="0">
                  <a:latin typeface="Comic Sans MS" pitchFamily="66" charset="0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6629400" y="1409700"/>
                <a:ext cx="163698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u="sng" dirty="0" smtClean="0">
                    <a:latin typeface="Comic Sans MS" pitchFamily="66" charset="0"/>
                  </a:rPr>
                  <a:t>AY 10-11</a:t>
                </a:r>
                <a:endParaRPr lang="en-US" sz="2800" u="sng" dirty="0">
                  <a:latin typeface="Comic Sans MS" pitchFamily="66" charset="0"/>
                </a:endParaRPr>
              </a:p>
            </p:txBody>
          </p:sp>
        </p:grpSp>
      </p:grpSp>
      <p:pic>
        <p:nvPicPr>
          <p:cNvPr id="17410" name="Picture 2" descr="C:\Users\Dawn and Bill\AppData\Local\Microsoft\Windows\Temporary Internet Files\Content.IE5\1TPVZ8BE\MP900382954[1]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4400" y="381000"/>
            <a:ext cx="1920241" cy="137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09600" y="381000"/>
            <a:ext cx="8001000" cy="533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200" kern="0" dirty="0" smtClean="0">
                <a:solidFill>
                  <a:schemeClr val="tx2"/>
                </a:solidFill>
                <a:latin typeface="Comic Sans MS" pitchFamily="66" charset="0"/>
                <a:ea typeface="+mj-ea"/>
                <a:cs typeface="Arial" pitchFamily="34" charset="0"/>
              </a:rPr>
              <a:t>Six </a:t>
            </a:r>
            <a:r>
              <a:rPr lang="en-US" sz="3200" kern="0" dirty="0">
                <a:solidFill>
                  <a:schemeClr val="tx2"/>
                </a:solidFill>
                <a:latin typeface="Comic Sans MS" pitchFamily="66" charset="0"/>
                <a:ea typeface="+mj-ea"/>
                <a:cs typeface="Arial" pitchFamily="34" charset="0"/>
              </a:rPr>
              <a:t>Year Graduation Rate</a:t>
            </a:r>
          </a:p>
        </p:txBody>
      </p:sp>
      <p:sp>
        <p:nvSpPr>
          <p:cNvPr id="21510" name="Rectangle 451"/>
          <p:cNvSpPr>
            <a:spLocks noChangeArrowheads="1"/>
          </p:cNvSpPr>
          <p:nvPr/>
        </p:nvSpPr>
        <p:spPr bwMode="auto">
          <a:xfrm>
            <a:off x="990600" y="62484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000" dirty="0"/>
              <a:t>Source: </a:t>
            </a:r>
            <a:r>
              <a:rPr lang="en-US" sz="1000" dirty="0" smtClean="0"/>
              <a:t>CI </a:t>
            </a:r>
            <a:r>
              <a:rPr lang="en-US" sz="1000" dirty="0"/>
              <a:t>Retention and Graduation Interactive </a:t>
            </a:r>
            <a:r>
              <a:rPr lang="en-US" sz="1000" dirty="0" smtClean="0"/>
              <a:t>Report</a:t>
            </a:r>
          </a:p>
          <a:p>
            <a:pPr eaLnBrk="0" hangingPunct="0"/>
            <a:r>
              <a:rPr lang="en-US" sz="1000" dirty="0" smtClean="0"/>
              <a:t>CI Institutional Research 3/14/12</a:t>
            </a:r>
          </a:p>
          <a:p>
            <a:pPr eaLnBrk="0" hangingPunct="0"/>
            <a:endParaRPr lang="en-US" sz="10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914400" y="1066800"/>
            <a:ext cx="3886200" cy="4181476"/>
            <a:chOff x="381000" y="1524000"/>
            <a:chExt cx="3886200" cy="4181476"/>
          </a:xfrm>
        </p:grpSpPr>
        <p:grpSp>
          <p:nvGrpSpPr>
            <p:cNvPr id="13" name="Group 12"/>
            <p:cNvGrpSpPr/>
            <p:nvPr/>
          </p:nvGrpSpPr>
          <p:grpSpPr>
            <a:xfrm>
              <a:off x="381000" y="1524000"/>
              <a:ext cx="3810000" cy="2057400"/>
              <a:chOff x="381000" y="1524000"/>
              <a:chExt cx="3810000" cy="2057400"/>
            </a:xfrm>
          </p:grpSpPr>
          <p:sp>
            <p:nvSpPr>
              <p:cNvPr id="2" name="Rectangle 1"/>
              <p:cNvSpPr/>
              <p:nvPr/>
            </p:nvSpPr>
            <p:spPr bwMode="auto">
              <a:xfrm>
                <a:off x="381000" y="1524000"/>
                <a:ext cx="3810000" cy="2057400"/>
              </a:xfrm>
              <a:prstGeom prst="rect">
                <a:avLst/>
              </a:prstGeom>
              <a:solidFill>
                <a:srgbClr val="C00000">
                  <a:alpha val="9000"/>
                </a:srgbClr>
              </a:solidFill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>
                  <a:rot lat="1200000" lon="0" rev="0"/>
                </a:camera>
                <a:lightRig rig="threePt" dir="t">
                  <a:rot lat="0" lon="0" rev="1800000"/>
                </a:lightRig>
              </a:scene3d>
              <a:sp3d>
                <a:bevelT w="165100" prst="coolSlant"/>
              </a:sp3d>
            </p:spPr>
            <p:txBody>
              <a:bodyPr/>
              <a:lstStyle/>
              <a:p>
                <a:pPr eaLnBrk="0" hangingPunct="0">
                  <a:defRPr/>
                </a:pPr>
                <a:endParaRPr lang="en-US" sz="1200" dirty="0">
                  <a:cs typeface="+mn-cs"/>
                </a:endParaRPr>
              </a:p>
            </p:txBody>
          </p:sp>
          <p:graphicFrame>
            <p:nvGraphicFramePr>
              <p:cNvPr id="7" name="Group 597"/>
              <p:cNvGraphicFramePr>
                <a:graphicFrameLocks/>
              </p:cNvGraphicFramePr>
              <p:nvPr/>
            </p:nvGraphicFramePr>
            <p:xfrm>
              <a:off x="480060" y="1676400"/>
              <a:ext cx="3566160" cy="1676399"/>
            </p:xfrm>
            <a:graphic>
              <a:graphicData uri="http://schemas.openxmlformats.org/drawingml/2006/table">
                <a:tbl>
                  <a:tblPr/>
                  <a:tblGrid>
                    <a:gridCol w="1188720"/>
                    <a:gridCol w="1188720"/>
                    <a:gridCol w="1188720"/>
                  </a:tblGrid>
                  <a:tr h="4572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600" b="1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omic Sans MS" pitchFamily="66" charset="0"/>
                              <a:cs typeface="Arial" charset="0"/>
                            </a:rPr>
                            <a:t>Native Students</a:t>
                          </a:r>
                          <a:endParaRPr kumimoji="0" lang="en-US" sz="16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mic Sans MS" pitchFamily="66" charset="0"/>
                          </a:endParaRPr>
                        </a:p>
                      </a:txBody>
                      <a:tcPr anchor="ctr" horzOverflow="overflow">
                        <a:lnL w="254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54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gradFill flip="none" rotWithShape="1">
                          <a:gsLst>
                            <a:gs pos="0">
                              <a:schemeClr val="accent2">
                                <a:lumMod val="20000"/>
                                <a:lumOff val="80000"/>
                                <a:shade val="30000"/>
                                <a:satMod val="115000"/>
                              </a:schemeClr>
                            </a:gs>
                            <a:gs pos="50000">
                              <a:schemeClr val="accent2">
                                <a:lumMod val="20000"/>
                                <a:lumOff val="80000"/>
                                <a:shade val="67500"/>
                                <a:satMod val="115000"/>
                              </a:schemeClr>
                            </a:gs>
                            <a:gs pos="100000">
                              <a:schemeClr val="accent2">
                                <a:lumMod val="20000"/>
                                <a:lumOff val="80000"/>
                                <a:shade val="100000"/>
                                <a:satMod val="115000"/>
                              </a:schemeClr>
                            </a:gs>
                          </a:gsLst>
                          <a:lin ang="2700000" scaled="1"/>
                          <a:tileRect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omic Sans MS" pitchFamily="66" charset="0"/>
                            </a:rPr>
                            <a:t>Non-URM</a:t>
                          </a:r>
                        </a:p>
                      </a:txBody>
                      <a:tcPr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54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EAEA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omic Sans MS" pitchFamily="66" charset="0"/>
                            </a:rPr>
                            <a:t>URM*</a:t>
                          </a:r>
                        </a:p>
                      </a:txBody>
                      <a:tcPr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54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EAEAEA"/>
                        </a:solidFill>
                      </a:tcPr>
                    </a:tc>
                  </a:tr>
                  <a:tr h="27432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omic Sans MS" pitchFamily="66" charset="0"/>
                              <a:cs typeface="Arial" charset="0"/>
                            </a:rPr>
                            <a:t>2003-04</a:t>
                          </a:r>
                          <a:endParaRPr kumimoji="0" lang="en-US" sz="16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mic Sans MS" pitchFamily="66" charset="0"/>
                          </a:endParaRPr>
                        </a:p>
                      </a:txBody>
                      <a:tcPr anchor="ctr" horzOverflow="overflow">
                        <a:lnL w="254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omic Sans MS" pitchFamily="66" charset="0"/>
                              <a:cs typeface="Arial" charset="0"/>
                            </a:rPr>
                            <a:t>53%</a:t>
                          </a:r>
                          <a:endParaRPr kumimoji="0" lang="en-US" sz="16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mic Sans MS" pitchFamily="66" charset="0"/>
                          </a:endParaRPr>
                        </a:p>
                      </a:txBody>
                      <a:tcPr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EAEA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omic Sans MS" pitchFamily="66" charset="0"/>
                            </a:rPr>
                            <a:t>48%</a:t>
                          </a:r>
                        </a:p>
                      </a:txBody>
                      <a:tcPr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EAEAEA"/>
                        </a:solidFill>
                      </a:tcPr>
                    </a:tc>
                  </a:tr>
                  <a:tr h="27432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omic Sans MS" pitchFamily="66" charset="0"/>
                              <a:cs typeface="Arial" charset="0"/>
                            </a:rPr>
                            <a:t>2004-05</a:t>
                          </a:r>
                          <a:endParaRPr kumimoji="0" lang="en-US" sz="16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mic Sans MS" pitchFamily="66" charset="0"/>
                          </a:endParaRPr>
                        </a:p>
                      </a:txBody>
                      <a:tcPr anchor="ctr" horzOverflow="overflow">
                        <a:lnL w="254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6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omic Sans MS" pitchFamily="66" charset="0"/>
                              <a:cs typeface="Arial" charset="0"/>
                            </a:rPr>
                            <a:t>58%</a:t>
                          </a:r>
                          <a:endParaRPr kumimoji="0" lang="en-US" sz="16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mic Sans MS" pitchFamily="66" charset="0"/>
                          </a:endParaRPr>
                        </a:p>
                      </a:txBody>
                      <a:tcPr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EAEA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omic Sans MS" pitchFamily="66" charset="0"/>
                            </a:rPr>
                            <a:t>55%</a:t>
                          </a:r>
                        </a:p>
                      </a:txBody>
                      <a:tcPr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EAEAEA"/>
                        </a:solidFill>
                      </a:tcPr>
                    </a:tc>
                  </a:tr>
                  <a:tr h="426719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omic Sans MS" pitchFamily="66" charset="0"/>
                              <a:cs typeface="Arial" charset="0"/>
                            </a:rPr>
                            <a:t>2005-06</a:t>
                          </a:r>
                          <a:endParaRPr kumimoji="0" lang="en-US" sz="16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mic Sans MS" pitchFamily="66" charset="0"/>
                          </a:endParaRPr>
                        </a:p>
                      </a:txBody>
                      <a:tcPr anchor="ctr" horzOverflow="overflow">
                        <a:lnL w="254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omic Sans MS" pitchFamily="66" charset="0"/>
                              <a:cs typeface="Arial" charset="0"/>
                            </a:rPr>
                            <a:t>54%</a:t>
                          </a:r>
                          <a:endParaRPr kumimoji="0" lang="en-US" sz="16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mic Sans MS" pitchFamily="66" charset="0"/>
                          </a:endParaRPr>
                        </a:p>
                      </a:txBody>
                      <a:tcPr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EAEA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omic Sans MS" pitchFamily="66" charset="0"/>
                            </a:rPr>
                            <a:t>48%</a:t>
                          </a:r>
                        </a:p>
                      </a:txBody>
                      <a:tcPr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EAEAEA"/>
                        </a:solidFill>
                      </a:tcPr>
                    </a:tc>
                  </a:tr>
                </a:tbl>
              </a:graphicData>
            </a:graphic>
          </p:graphicFrame>
        </p:grpSp>
        <p:grpSp>
          <p:nvGrpSpPr>
            <p:cNvPr id="14" name="Group 13"/>
            <p:cNvGrpSpPr/>
            <p:nvPr/>
          </p:nvGrpSpPr>
          <p:grpSpPr>
            <a:xfrm>
              <a:off x="381001" y="3733800"/>
              <a:ext cx="3886199" cy="1971676"/>
              <a:chOff x="676274" y="3743324"/>
              <a:chExt cx="3917554" cy="1971676"/>
            </a:xfrm>
          </p:grpSpPr>
          <p:sp>
            <p:nvSpPr>
              <p:cNvPr id="3" name="Rectangle 2"/>
              <p:cNvSpPr/>
              <p:nvPr/>
            </p:nvSpPr>
            <p:spPr bwMode="auto">
              <a:xfrm>
                <a:off x="676274" y="3743324"/>
                <a:ext cx="3917554" cy="1971676"/>
              </a:xfrm>
              <a:prstGeom prst="rect">
                <a:avLst/>
              </a:prstGeom>
              <a:solidFill>
                <a:srgbClr val="C00000">
                  <a:alpha val="9000"/>
                </a:srgbClr>
              </a:solidFill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>
                  <a:rot lat="1200000" lon="0" rev="0"/>
                </a:camera>
                <a:lightRig rig="threePt" dir="t">
                  <a:rot lat="0" lon="0" rev="1800000"/>
                </a:lightRig>
              </a:scene3d>
              <a:sp3d>
                <a:bevelT w="165100" prst="coolSlant"/>
              </a:sp3d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u="sng" dirty="0">
                  <a:cs typeface="+mn-cs"/>
                </a:endParaRPr>
              </a:p>
            </p:txBody>
          </p:sp>
          <p:graphicFrame>
            <p:nvGraphicFramePr>
              <p:cNvPr id="8" name="Group 597"/>
              <p:cNvGraphicFramePr>
                <a:graphicFrameLocks/>
              </p:cNvGraphicFramePr>
              <p:nvPr/>
            </p:nvGraphicFramePr>
            <p:xfrm>
              <a:off x="818196" y="3886200"/>
              <a:ext cx="3594933" cy="1584960"/>
            </p:xfrm>
            <a:graphic>
              <a:graphicData uri="http://schemas.openxmlformats.org/drawingml/2006/table">
                <a:tbl>
                  <a:tblPr/>
                  <a:tblGrid>
                    <a:gridCol w="1188720"/>
                    <a:gridCol w="1188720"/>
                    <a:gridCol w="1188720"/>
                  </a:tblGrid>
                  <a:tr h="36576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600" b="1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omic Sans MS" pitchFamily="66" charset="0"/>
                              <a:cs typeface="Arial" charset="0"/>
                            </a:rPr>
                            <a:t> Transfer Students</a:t>
                          </a:r>
                          <a:endParaRPr kumimoji="0" lang="en-US" sz="16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mic Sans MS" pitchFamily="66" charset="0"/>
                          </a:endParaRPr>
                        </a:p>
                      </a:txBody>
                      <a:tcPr anchor="ctr" horzOverflow="overflow">
                        <a:lnL w="254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54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gradFill flip="none" rotWithShape="1">
                          <a:gsLst>
                            <a:gs pos="0">
                              <a:srgbClr val="FFD1D1">
                                <a:shade val="30000"/>
                                <a:satMod val="115000"/>
                              </a:srgbClr>
                            </a:gs>
                            <a:gs pos="50000">
                              <a:srgbClr val="FFD1D1">
                                <a:shade val="67500"/>
                                <a:satMod val="115000"/>
                              </a:srgbClr>
                            </a:gs>
                            <a:gs pos="100000">
                              <a:srgbClr val="FFD1D1">
                                <a:shade val="100000"/>
                                <a:satMod val="115000"/>
                              </a:srgbClr>
                            </a:gs>
                          </a:gsLst>
                          <a:lin ang="8100000" scaled="1"/>
                          <a:tileRect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omic Sans MS" pitchFamily="66" charset="0"/>
                            </a:rPr>
                            <a:t>Non-URM</a:t>
                          </a:r>
                        </a:p>
                      </a:txBody>
                      <a:tcPr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54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EAEA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omic Sans MS" pitchFamily="66" charset="0"/>
                            </a:rPr>
                            <a:t>URM*</a:t>
                          </a:r>
                        </a:p>
                      </a:txBody>
                      <a:tcPr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54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EAEAEA"/>
                        </a:solidFill>
                      </a:tcPr>
                    </a:tc>
                  </a:tr>
                  <a:tr h="27432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omic Sans MS" pitchFamily="66" charset="0"/>
                              <a:cs typeface="Arial" charset="0"/>
                            </a:rPr>
                            <a:t>2003-04</a:t>
                          </a:r>
                          <a:endParaRPr kumimoji="0" lang="en-US" sz="16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mic Sans MS" pitchFamily="66" charset="0"/>
                          </a:endParaRPr>
                        </a:p>
                      </a:txBody>
                      <a:tcPr anchor="ctr" horzOverflow="overflow">
                        <a:lnL w="254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omic Sans MS" pitchFamily="66" charset="0"/>
                            </a:rPr>
                            <a:t>72%</a:t>
                          </a:r>
                        </a:p>
                      </a:txBody>
                      <a:tcPr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EAEA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omic Sans MS" pitchFamily="66" charset="0"/>
                            </a:rPr>
                            <a:t>70%</a:t>
                          </a:r>
                        </a:p>
                      </a:txBody>
                      <a:tcPr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EAEAEA"/>
                        </a:solidFill>
                      </a:tcPr>
                    </a:tc>
                  </a:tr>
                  <a:tr h="27432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omic Sans MS" pitchFamily="66" charset="0"/>
                              <a:cs typeface="Arial" charset="0"/>
                            </a:rPr>
                            <a:t>2004-05</a:t>
                          </a:r>
                          <a:endParaRPr kumimoji="0" lang="en-US" sz="16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mic Sans MS" pitchFamily="66" charset="0"/>
                          </a:endParaRPr>
                        </a:p>
                      </a:txBody>
                      <a:tcPr anchor="ctr" horzOverflow="overflow">
                        <a:lnL w="254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6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omic Sans MS" pitchFamily="66" charset="0"/>
                            </a:rPr>
                            <a:t>76%</a:t>
                          </a:r>
                        </a:p>
                      </a:txBody>
                      <a:tcPr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EAEA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omic Sans MS" pitchFamily="66" charset="0"/>
                            </a:rPr>
                            <a:t>78%</a:t>
                          </a:r>
                        </a:p>
                      </a:txBody>
                      <a:tcPr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EAEAEA"/>
                        </a:solidFill>
                      </a:tcPr>
                    </a:tc>
                  </a:tr>
                  <a:tr h="27432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omic Sans MS" pitchFamily="66" charset="0"/>
                              <a:cs typeface="Arial" charset="0"/>
                            </a:rPr>
                            <a:t>2005-06</a:t>
                          </a:r>
                          <a:endParaRPr kumimoji="0" lang="en-US" sz="16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omic Sans MS" pitchFamily="66" charset="0"/>
                          </a:endParaRPr>
                        </a:p>
                      </a:txBody>
                      <a:tcPr anchor="ctr" horzOverflow="overflow">
                        <a:lnL w="254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omic Sans MS" pitchFamily="66" charset="0"/>
                            </a:rPr>
                            <a:t>73%</a:t>
                          </a:r>
                        </a:p>
                      </a:txBody>
                      <a:tcPr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EAEA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omic Sans MS" pitchFamily="66" charset="0"/>
                            </a:rPr>
                            <a:t>71%</a:t>
                          </a:r>
                        </a:p>
                      </a:txBody>
                      <a:tcPr anchor="ctr"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EAEAEA"/>
                        </a:solidFill>
                      </a:tcPr>
                    </a:tc>
                  </a:tr>
                </a:tbl>
              </a:graphicData>
            </a:graphic>
          </p:graphicFrame>
        </p:grpSp>
      </p:grpSp>
      <p:sp>
        <p:nvSpPr>
          <p:cNvPr id="21565" name="TextBox 20"/>
          <p:cNvSpPr txBox="1">
            <a:spLocks noChangeArrowheads="1"/>
          </p:cNvSpPr>
          <p:nvPr/>
        </p:nvSpPr>
        <p:spPr bwMode="auto">
          <a:xfrm>
            <a:off x="914400" y="5334000"/>
            <a:ext cx="4419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Comic Sans MS" pitchFamily="66" charset="0"/>
              </a:rPr>
              <a:t>“</a:t>
            </a:r>
            <a:r>
              <a:rPr lang="en-US" sz="1400" dirty="0">
                <a:latin typeface="Comic Sans MS" pitchFamily="66" charset="0"/>
              </a:rPr>
              <a:t>URM</a:t>
            </a:r>
            <a:r>
              <a:rPr lang="en-US" sz="1400" dirty="0" smtClean="0">
                <a:latin typeface="Comic Sans MS" pitchFamily="66" charset="0"/>
              </a:rPr>
              <a:t>”; under-represented </a:t>
            </a:r>
            <a:r>
              <a:rPr lang="en-US" sz="1400" dirty="0">
                <a:latin typeface="Comic Sans MS" pitchFamily="66" charset="0"/>
              </a:rPr>
              <a:t>minorities (African American, Native American, Hispanic)</a:t>
            </a: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457200"/>
            <a:ext cx="2667000" cy="5675127"/>
          </a:xfrm>
          <a:prstGeom prst="rect">
            <a:avLst/>
          </a:prstGeom>
          <a:noFill/>
          <a:ln w="38100">
            <a:solidFill>
              <a:srgbClr val="E80D08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/>
          <p:cNvGrpSpPr/>
          <p:nvPr/>
        </p:nvGrpSpPr>
        <p:grpSpPr>
          <a:xfrm>
            <a:off x="533400" y="457200"/>
            <a:ext cx="7949364" cy="5962650"/>
            <a:chOff x="533400" y="457200"/>
            <a:chExt cx="7949364" cy="5962650"/>
          </a:xfrm>
        </p:grpSpPr>
        <p:sp>
          <p:nvSpPr>
            <p:cNvPr id="4104" name="Rectangle 451"/>
            <p:cNvSpPr>
              <a:spLocks noChangeArrowheads="1"/>
            </p:cNvSpPr>
            <p:nvPr/>
          </p:nvSpPr>
          <p:spPr bwMode="auto">
            <a:xfrm>
              <a:off x="533400" y="6172200"/>
              <a:ext cx="28956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r>
                <a:rPr lang="en-US" sz="1000" dirty="0"/>
                <a:t>Source: </a:t>
              </a:r>
              <a:r>
                <a:rPr lang="en-US" sz="1000" dirty="0" smtClean="0"/>
                <a:t>CI Retention </a:t>
              </a:r>
              <a:r>
                <a:rPr lang="en-US" sz="1000" dirty="0"/>
                <a:t>and Graduation Interactive </a:t>
              </a:r>
              <a:r>
                <a:rPr lang="en-US" sz="1000" dirty="0" smtClean="0"/>
                <a:t>Report</a:t>
              </a:r>
            </a:p>
            <a:p>
              <a:pPr eaLnBrk="0" hangingPunct="0"/>
              <a:r>
                <a:rPr lang="en-US" sz="1000" dirty="0" smtClean="0"/>
                <a:t>CI Institutional Research 3/14/12</a:t>
              </a:r>
            </a:p>
            <a:p>
              <a:pPr eaLnBrk="0" hangingPunct="0"/>
              <a:endParaRPr lang="en-US" sz="1000" dirty="0"/>
            </a:p>
          </p:txBody>
        </p:sp>
        <p:sp>
          <p:nvSpPr>
            <p:cNvPr id="4105" name="TextBox 20"/>
            <p:cNvSpPr txBox="1">
              <a:spLocks noChangeArrowheads="1"/>
            </p:cNvSpPr>
            <p:nvPr/>
          </p:nvSpPr>
          <p:spPr bwMode="auto">
            <a:xfrm>
              <a:off x="4648200" y="6019800"/>
              <a:ext cx="342900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000" dirty="0" smtClean="0"/>
                <a:t>“URM”; under-represented minorities (African American, Native American, Hispanic)</a:t>
              </a:r>
              <a:endParaRPr lang="en-US" sz="1200" dirty="0"/>
            </a:p>
          </p:txBody>
        </p:sp>
        <p:pic>
          <p:nvPicPr>
            <p:cNvPr id="31" name="Picture 4" descr="C:\Users\Yale2\Desktop\Picture6.png"/>
            <p:cNvPicPr preferRelativeResize="0"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9600" y="1752600"/>
              <a:ext cx="3352800" cy="2133600"/>
            </a:xfrm>
            <a:prstGeom prst="rect">
              <a:avLst/>
            </a:prstGeom>
            <a:noFill/>
          </p:spPr>
        </p:pic>
        <p:grpSp>
          <p:nvGrpSpPr>
            <p:cNvPr id="49" name="Group 48"/>
            <p:cNvGrpSpPr/>
            <p:nvPr/>
          </p:nvGrpSpPr>
          <p:grpSpPr>
            <a:xfrm>
              <a:off x="743674" y="1447800"/>
              <a:ext cx="7739090" cy="4595150"/>
              <a:chOff x="743674" y="1447800"/>
              <a:chExt cx="7739090" cy="4595150"/>
            </a:xfrm>
          </p:grpSpPr>
          <p:pic>
            <p:nvPicPr>
              <p:cNvPr id="30" name="Picture 3" descr="C:\Users\Yale2\Desktop\Picture5.png"/>
              <p:cNvPicPr preferRelativeResize="0">
                <a:picLocks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114800" y="1652587"/>
                <a:ext cx="3048000" cy="2309813"/>
              </a:xfrm>
              <a:prstGeom prst="rect">
                <a:avLst/>
              </a:prstGeom>
              <a:noFill/>
            </p:spPr>
          </p:pic>
          <p:pic>
            <p:nvPicPr>
              <p:cNvPr id="123911" name="Picture 7" descr="C:\Users\Yale2\Desktop\Picture7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743674" y="3863051"/>
                <a:ext cx="3200400" cy="2163312"/>
              </a:xfrm>
              <a:prstGeom prst="rect">
                <a:avLst/>
              </a:prstGeom>
              <a:noFill/>
            </p:spPr>
          </p:pic>
          <p:pic>
            <p:nvPicPr>
              <p:cNvPr id="29" name="Picture 2" descr="C:\Users\Yale2\Desktop\Picture8.pn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080076" y="3909349"/>
                <a:ext cx="3200400" cy="2133601"/>
              </a:xfrm>
              <a:prstGeom prst="rect">
                <a:avLst/>
              </a:prstGeom>
              <a:noFill/>
            </p:spPr>
          </p:pic>
          <p:sp>
            <p:nvSpPr>
              <p:cNvPr id="4106" name="TextBox 16"/>
              <p:cNvSpPr txBox="1">
                <a:spLocks noChangeArrowheads="1"/>
              </p:cNvSpPr>
              <p:nvPr/>
            </p:nvSpPr>
            <p:spPr bwMode="auto">
              <a:xfrm>
                <a:off x="5257800" y="1447800"/>
                <a:ext cx="9906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dirty="0">
                    <a:latin typeface="Comic Sans MS" pitchFamily="66" charset="0"/>
                  </a:rPr>
                  <a:t>URM*</a:t>
                </a:r>
              </a:p>
            </p:txBody>
          </p:sp>
          <p:sp>
            <p:nvSpPr>
              <p:cNvPr id="4112" name="TextBox 16"/>
              <p:cNvSpPr txBox="1">
                <a:spLocks noChangeArrowheads="1"/>
              </p:cNvSpPr>
              <p:nvPr/>
            </p:nvSpPr>
            <p:spPr bwMode="auto">
              <a:xfrm>
                <a:off x="1752600" y="1447800"/>
                <a:ext cx="19812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Comic Sans MS" pitchFamily="66" charset="0"/>
                  </a:rPr>
                  <a:t>Non-URM*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3299042" y="2590800"/>
                <a:ext cx="122501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>
                    <a:latin typeface="Comic Sans MS" pitchFamily="66" charset="0"/>
                  </a:rPr>
                  <a:t>Native </a:t>
                </a:r>
              </a:p>
              <a:p>
                <a:pPr algn="ctr"/>
                <a:r>
                  <a:rPr lang="en-US" dirty="0" smtClean="0">
                    <a:latin typeface="Comic Sans MS" pitchFamily="66" charset="0"/>
                  </a:rPr>
                  <a:t>Freshman</a:t>
                </a:r>
                <a:endParaRPr lang="en-US" dirty="0">
                  <a:latin typeface="Comic Sans MS" pitchFamily="66" charset="0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3276600" y="4648200"/>
                <a:ext cx="12698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Comic Sans MS" pitchFamily="66" charset="0"/>
                  </a:rPr>
                  <a:t>Transfers</a:t>
                </a:r>
                <a:endParaRPr lang="en-US" dirty="0">
                  <a:latin typeface="Comic Sans MS" pitchFamily="66" charset="0"/>
                </a:endParaRPr>
              </a:p>
            </p:txBody>
          </p:sp>
          <p:grpSp>
            <p:nvGrpSpPr>
              <p:cNvPr id="7" name="Group 14"/>
              <p:cNvGrpSpPr/>
              <p:nvPr/>
            </p:nvGrpSpPr>
            <p:grpSpPr>
              <a:xfrm>
                <a:off x="6858000" y="3429000"/>
                <a:ext cx="1624764" cy="878904"/>
                <a:chOff x="7315200" y="2057400"/>
                <a:chExt cx="1624764" cy="878904"/>
              </a:xfrm>
            </p:grpSpPr>
            <p:grpSp>
              <p:nvGrpSpPr>
                <p:cNvPr id="8" name="Group 31"/>
                <p:cNvGrpSpPr/>
                <p:nvPr/>
              </p:nvGrpSpPr>
              <p:grpSpPr>
                <a:xfrm>
                  <a:off x="7315200" y="2057400"/>
                  <a:ext cx="1624764" cy="338554"/>
                  <a:chOff x="6286500" y="152400"/>
                  <a:chExt cx="1624764" cy="338554"/>
                </a:xfrm>
              </p:grpSpPr>
              <p:sp>
                <p:nvSpPr>
                  <p:cNvPr id="23" name="Rounded Rectangle 22"/>
                  <p:cNvSpPr/>
                  <p:nvPr/>
                </p:nvSpPr>
                <p:spPr bwMode="auto">
                  <a:xfrm>
                    <a:off x="6286500" y="214699"/>
                    <a:ext cx="152400" cy="152400"/>
                  </a:xfrm>
                  <a:prstGeom prst="roundRect">
                    <a:avLst/>
                  </a:prstGeom>
                  <a:solidFill>
                    <a:srgbClr val="CBCBCB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6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omic Sans MS" pitchFamily="66" charset="0"/>
                    </a:endParaRPr>
                  </a:p>
                </p:txBody>
              </p:sp>
              <p:sp>
                <p:nvSpPr>
                  <p:cNvPr id="24" name="TextBox 23"/>
                  <p:cNvSpPr txBox="1"/>
                  <p:nvPr/>
                </p:nvSpPr>
                <p:spPr>
                  <a:xfrm>
                    <a:off x="6553200" y="152400"/>
                    <a:ext cx="1358064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dirty="0" smtClean="0">
                        <a:latin typeface="Comic Sans MS" pitchFamily="66" charset="0"/>
                      </a:rPr>
                      <a:t>Left campus</a:t>
                    </a:r>
                    <a:endParaRPr lang="en-US" sz="1600" dirty="0">
                      <a:latin typeface="Comic Sans MS" pitchFamily="66" charset="0"/>
                    </a:endParaRPr>
                  </a:p>
                </p:txBody>
              </p:sp>
            </p:grpSp>
            <p:grpSp>
              <p:nvGrpSpPr>
                <p:cNvPr id="9" name="Group 32"/>
                <p:cNvGrpSpPr/>
                <p:nvPr/>
              </p:nvGrpSpPr>
              <p:grpSpPr>
                <a:xfrm>
                  <a:off x="7315200" y="2327575"/>
                  <a:ext cx="1238441" cy="338554"/>
                  <a:chOff x="6286500" y="457200"/>
                  <a:chExt cx="1238441" cy="338554"/>
                </a:xfrm>
              </p:grpSpPr>
              <p:sp>
                <p:nvSpPr>
                  <p:cNvPr id="21" name="Rounded Rectangle 20"/>
                  <p:cNvSpPr/>
                  <p:nvPr/>
                </p:nvSpPr>
                <p:spPr bwMode="auto">
                  <a:xfrm>
                    <a:off x="6286500" y="519499"/>
                    <a:ext cx="152400" cy="152400"/>
                  </a:xfrm>
                  <a:prstGeom prst="roundRect">
                    <a:avLst/>
                  </a:prstGeom>
                  <a:solidFill>
                    <a:srgbClr val="E80D08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6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omic Sans MS" pitchFamily="66" charset="0"/>
                    </a:endParaRPr>
                  </a:p>
                </p:txBody>
              </p:sp>
              <p:sp>
                <p:nvSpPr>
                  <p:cNvPr id="22" name="TextBox 21"/>
                  <p:cNvSpPr txBox="1"/>
                  <p:nvPr/>
                </p:nvSpPr>
                <p:spPr>
                  <a:xfrm>
                    <a:off x="6553200" y="457200"/>
                    <a:ext cx="971741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dirty="0" smtClean="0">
                        <a:latin typeface="Comic Sans MS" pitchFamily="66" charset="0"/>
                      </a:rPr>
                      <a:t>Enrolled</a:t>
                    </a:r>
                    <a:endParaRPr lang="en-US" sz="1600" dirty="0">
                      <a:latin typeface="Comic Sans MS" pitchFamily="66" charset="0"/>
                    </a:endParaRPr>
                  </a:p>
                </p:txBody>
              </p:sp>
            </p:grpSp>
            <p:grpSp>
              <p:nvGrpSpPr>
                <p:cNvPr id="10" name="Group 33"/>
                <p:cNvGrpSpPr/>
                <p:nvPr/>
              </p:nvGrpSpPr>
              <p:grpSpPr>
                <a:xfrm>
                  <a:off x="7315200" y="2597750"/>
                  <a:ext cx="1458052" cy="338554"/>
                  <a:chOff x="6286500" y="692750"/>
                  <a:chExt cx="1458052" cy="338554"/>
                </a:xfrm>
              </p:grpSpPr>
              <p:sp>
                <p:nvSpPr>
                  <p:cNvPr id="19" name="Rounded Rectangle 18"/>
                  <p:cNvSpPr/>
                  <p:nvPr/>
                </p:nvSpPr>
                <p:spPr bwMode="auto">
                  <a:xfrm>
                    <a:off x="6286500" y="755049"/>
                    <a:ext cx="152400" cy="152400"/>
                  </a:xfrm>
                  <a:prstGeom prst="round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6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omic Sans MS" pitchFamily="66" charset="0"/>
                    </a:endParaRPr>
                  </a:p>
                </p:txBody>
              </p:sp>
              <p:sp>
                <p:nvSpPr>
                  <p:cNvPr id="20" name="TextBox 19"/>
                  <p:cNvSpPr txBox="1"/>
                  <p:nvPr/>
                </p:nvSpPr>
                <p:spPr>
                  <a:xfrm>
                    <a:off x="6553200" y="692750"/>
                    <a:ext cx="1191352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dirty="0" smtClean="0">
                        <a:latin typeface="Comic Sans MS" pitchFamily="66" charset="0"/>
                      </a:rPr>
                      <a:t>Graduated</a:t>
                    </a:r>
                    <a:endParaRPr lang="en-US" sz="1600" dirty="0">
                      <a:latin typeface="Comic Sans MS" pitchFamily="66" charset="0"/>
                    </a:endParaRPr>
                  </a:p>
                </p:txBody>
              </p:sp>
            </p:grpSp>
          </p:grpSp>
        </p:grpSp>
        <p:sp>
          <p:nvSpPr>
            <p:cNvPr id="25" name="Rectangle 24"/>
            <p:cNvSpPr/>
            <p:nvPr/>
          </p:nvSpPr>
          <p:spPr>
            <a:xfrm>
              <a:off x="1066800" y="457200"/>
              <a:ext cx="703269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200" u="sng" kern="0" dirty="0" smtClean="0">
                  <a:latin typeface="Comic Sans MS" pitchFamily="66" charset="0"/>
                  <a:cs typeface="Arial" pitchFamily="34" charset="0"/>
                </a:rPr>
                <a:t>Six-Year Progress: 2005-06 Cohort</a:t>
              </a:r>
              <a:endParaRPr lang="en-US" sz="3200" u="sng" kern="0" dirty="0">
                <a:latin typeface="Comic Sans MS" pitchFamily="66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533400"/>
            <a:ext cx="5715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omic Sans MS" pitchFamily="66" charset="0"/>
              </a:rPr>
              <a:t>What about the students that did not complete?</a:t>
            </a:r>
            <a:endParaRPr lang="en-US" sz="3200" dirty="0">
              <a:latin typeface="Comic Sans MS" pitchFamily="66" charset="0"/>
            </a:endParaRPr>
          </a:p>
        </p:txBody>
      </p:sp>
      <p:pic>
        <p:nvPicPr>
          <p:cNvPr id="3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696361"/>
            <a:ext cx="6096000" cy="3485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5334000"/>
            <a:ext cx="731520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381000" y="304800"/>
            <a:ext cx="8534400" cy="6248400"/>
          </a:xfrm>
          <a:prstGeom prst="rect">
            <a:avLst/>
          </a:prstGeom>
          <a:noFill/>
          <a:ln w="79375" cmpd="tri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533400"/>
            <a:ext cx="8534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2800" kern="0" dirty="0" smtClean="0">
                <a:latin typeface="Comic Sans MS" pitchFamily="66" charset="0"/>
                <a:cs typeface="Arial" pitchFamily="34" charset="0"/>
              </a:rPr>
              <a:t>Number of “e</a:t>
            </a:r>
            <a:r>
              <a:rPr lang="en-US" sz="2800" dirty="0" smtClean="0">
                <a:latin typeface="Comic Sans MS" pitchFamily="66" charset="0"/>
                <a:cs typeface="Arial" pitchFamily="34" charset="0"/>
              </a:rPr>
              <a:t>ligible” </a:t>
            </a:r>
            <a:r>
              <a:rPr lang="en-US" sz="2800" kern="0" dirty="0" smtClean="0">
                <a:latin typeface="Comic Sans MS" pitchFamily="66" charset="0"/>
                <a:cs typeface="Arial" pitchFamily="34" charset="0"/>
              </a:rPr>
              <a:t>students</a:t>
            </a:r>
            <a:r>
              <a:rPr lang="en-US" sz="2800" dirty="0" smtClean="0">
                <a:latin typeface="Comic Sans MS" pitchFamily="66" charset="0"/>
                <a:cs typeface="Arial" pitchFamily="34" charset="0"/>
              </a:rPr>
              <a:t>  that transferred or dropped at semester’s end</a:t>
            </a:r>
            <a:endParaRPr lang="en-US" sz="2800" kern="0" dirty="0" smtClean="0"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19200" y="6019800"/>
            <a:ext cx="4572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 smtClean="0">
                <a:latin typeface="Comic Sans MS" pitchFamily="66" charset="0"/>
              </a:rPr>
              <a:t>Source: CI DataMart and NSLC data</a:t>
            </a:r>
          </a:p>
          <a:p>
            <a:r>
              <a:rPr lang="en-US" sz="1100" dirty="0" smtClean="0">
                <a:latin typeface="Comic Sans MS" pitchFamily="66" charset="0"/>
              </a:rPr>
              <a:t>CI Institutional Research 3/28/12</a:t>
            </a:r>
          </a:p>
          <a:p>
            <a:endParaRPr lang="en-US" sz="1100" dirty="0">
              <a:latin typeface="Comic Sans MS" pitchFamily="66" charset="0"/>
            </a:endParaRPr>
          </a:p>
        </p:txBody>
      </p:sp>
      <p:graphicFrame>
        <p:nvGraphicFramePr>
          <p:cNvPr id="17" name="Chart 16"/>
          <p:cNvGraphicFramePr/>
          <p:nvPr/>
        </p:nvGraphicFramePr>
        <p:xfrm>
          <a:off x="381000" y="1676400"/>
          <a:ext cx="8001000" cy="449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3370" name="Picture 10" descr="C:\Users\Yale2\AppData\Local\Microsoft\Windows\Temporary Internet Files\Content.IE5\46UMIBFT\MP900422572[1]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7506236" y="5593080"/>
            <a:ext cx="1327955" cy="883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304800"/>
            <a:ext cx="8991600" cy="6858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200" kern="0" dirty="0" smtClean="0">
                <a:latin typeface="Comic Sans MS" pitchFamily="66" charset="0"/>
                <a:ea typeface="+mj-ea"/>
                <a:cs typeface="Arial" pitchFamily="34" charset="0"/>
              </a:rPr>
              <a:t>Students That Left CI (Fall 09 to Fall 2011)</a:t>
            </a:r>
            <a:endParaRPr lang="en-US" sz="3200" kern="0" dirty="0">
              <a:latin typeface="Comic Sans MS" pitchFamily="66" charset="0"/>
              <a:ea typeface="+mj-ea"/>
              <a:cs typeface="Arial" pitchFamily="34" charset="0"/>
            </a:endParaRPr>
          </a:p>
        </p:txBody>
      </p:sp>
      <p:sp>
        <p:nvSpPr>
          <p:cNvPr id="20484" name="TextBox 5"/>
          <p:cNvSpPr txBox="1">
            <a:spLocks noChangeArrowheads="1"/>
          </p:cNvSpPr>
          <p:nvPr/>
        </p:nvSpPr>
        <p:spPr bwMode="auto">
          <a:xfrm>
            <a:off x="533400" y="6248400"/>
            <a:ext cx="3200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20485" name="TextBox 6"/>
          <p:cNvSpPr txBox="1">
            <a:spLocks noChangeArrowheads="1"/>
          </p:cNvSpPr>
          <p:nvPr/>
        </p:nvSpPr>
        <p:spPr bwMode="auto">
          <a:xfrm>
            <a:off x="5638800" y="6457890"/>
            <a:ext cx="2971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dirty="0" smtClean="0"/>
              <a:t>Source: CI </a:t>
            </a:r>
            <a:r>
              <a:rPr lang="en-US" sz="1000" dirty="0" err="1" smtClean="0"/>
              <a:t>DataMart</a:t>
            </a:r>
            <a:r>
              <a:rPr lang="en-US" sz="1000" dirty="0" smtClean="0"/>
              <a:t> and NSLC data</a:t>
            </a:r>
          </a:p>
          <a:p>
            <a:r>
              <a:rPr lang="en-US" sz="1000" dirty="0" smtClean="0"/>
              <a:t>CI </a:t>
            </a:r>
            <a:r>
              <a:rPr lang="en-US" sz="1000" dirty="0"/>
              <a:t>Institutional Research </a:t>
            </a:r>
            <a:r>
              <a:rPr lang="en-US" sz="1000" dirty="0" smtClean="0"/>
              <a:t>4/10/12</a:t>
            </a:r>
            <a:endParaRPr lang="en-US" sz="1000" dirty="0"/>
          </a:p>
        </p:txBody>
      </p:sp>
      <p:sp>
        <p:nvSpPr>
          <p:cNvPr id="20486" name="TextBox 7"/>
          <p:cNvSpPr txBox="1">
            <a:spLocks noChangeArrowheads="1"/>
          </p:cNvSpPr>
          <p:nvPr/>
        </p:nvSpPr>
        <p:spPr bwMode="auto">
          <a:xfrm>
            <a:off x="1828800" y="1828800"/>
            <a:ext cx="5029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1295401" y="990600"/>
          <a:ext cx="6553199" cy="46939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743200"/>
                <a:gridCol w="1752600"/>
                <a:gridCol w="2057399"/>
              </a:tblGrid>
              <a:tr h="42672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omic Sans MS" pitchFamily="66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en-US" sz="1800" b="0" u="none" strike="noStrike" dirty="0" smtClean="0">
                          <a:latin typeface="Comic Sans MS" pitchFamily="66" charset="0"/>
                        </a:rPr>
                        <a:t>Dropped out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latin typeface="Comic Sans MS" pitchFamily="66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u="none" strike="noStrike" dirty="0" smtClean="0">
                          <a:latin typeface="Comic Sans MS" pitchFamily="66" charset="0"/>
                        </a:rPr>
                        <a:t>Transferred</a:t>
                      </a:r>
                      <a:endParaRPr lang="en-US" sz="1800" b="0" i="0" u="none" strike="noStrike" dirty="0" smtClean="0">
                        <a:solidFill>
                          <a:schemeClr val="bg1"/>
                        </a:solidFill>
                        <a:latin typeface="Comic Sans MS" pitchFamily="66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</a:tr>
              <a:tr h="426720">
                <a:tc>
                  <a:txBody>
                    <a:bodyPr/>
                    <a:lstStyle/>
                    <a:p>
                      <a:pPr marL="111125" indent="0" algn="l" fontAlgn="b"/>
                      <a:r>
                        <a:rPr lang="en-US" sz="1600" u="none" strike="noStrike" dirty="0">
                          <a:latin typeface="Comic Sans MS" pitchFamily="66" charset="0"/>
                        </a:rPr>
                        <a:t>Female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omic Sans MS" pitchFamily="66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CE2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latin typeface="Comic Sans MS" pitchFamily="66" charset="0"/>
                        </a:rPr>
                        <a:t>36%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omic Sans MS" pitchFamily="66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CE2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latin typeface="Comic Sans MS" pitchFamily="66" charset="0"/>
                        </a:rPr>
                        <a:t>31%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omic Sans MS" pitchFamily="66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CE2E8"/>
                    </a:solidFill>
                  </a:tcPr>
                </a:tc>
              </a:tr>
              <a:tr h="426720">
                <a:tc>
                  <a:txBody>
                    <a:bodyPr/>
                    <a:lstStyle/>
                    <a:p>
                      <a:pPr marL="111125" indent="0" algn="l"/>
                      <a:r>
                        <a:rPr lang="en-US" sz="1600" dirty="0" smtClean="0">
                          <a:latin typeface="Comic Sans MS" pitchFamily="66" charset="0"/>
                        </a:rPr>
                        <a:t>Male</a:t>
                      </a:r>
                      <a:endParaRPr lang="en-US" sz="1600" dirty="0">
                        <a:latin typeface="Comic Sans MS" pitchFamily="66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2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omic Sans MS" pitchFamily="66" charset="0"/>
                        </a:rPr>
                        <a:t>64%</a:t>
                      </a:r>
                      <a:endParaRPr lang="en-US" sz="1600" dirty="0">
                        <a:latin typeface="Comic Sans MS" pitchFamily="66" charset="0"/>
                      </a:endParaRPr>
                    </a:p>
                  </a:txBody>
                  <a:tcPr marL="9525" marR="9525" marT="9525" marB="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2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omic Sans MS" pitchFamily="66" charset="0"/>
                        </a:rPr>
                        <a:t>69%</a:t>
                      </a:r>
                      <a:endParaRPr lang="en-US" sz="1600" dirty="0">
                        <a:latin typeface="Comic Sans MS" pitchFamily="66" charset="0"/>
                      </a:endParaRPr>
                    </a:p>
                  </a:txBody>
                  <a:tcPr marL="9525" marR="9525" marT="9525" marB="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2E8"/>
                    </a:solidFill>
                  </a:tcPr>
                </a:tc>
              </a:tr>
              <a:tr h="426720">
                <a:tc>
                  <a:txBody>
                    <a:bodyPr/>
                    <a:lstStyle/>
                    <a:p>
                      <a:pPr marL="111125" indent="0" algn="l" fontAlgn="b"/>
                      <a:r>
                        <a:rPr lang="en-US" sz="1600" u="none" strike="noStrike" dirty="0">
                          <a:latin typeface="Comic Sans MS" pitchFamily="66" charset="0"/>
                        </a:rPr>
                        <a:t>Age 17-24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omic Sans MS" pitchFamily="66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latin typeface="Comic Sans MS" pitchFamily="66" charset="0"/>
                        </a:rPr>
                        <a:t>33%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omic Sans MS" pitchFamily="66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latin typeface="Comic Sans MS" pitchFamily="66" charset="0"/>
                        </a:rPr>
                        <a:t>37%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omic Sans MS" pitchFamily="66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26720">
                <a:tc>
                  <a:txBody>
                    <a:bodyPr/>
                    <a:lstStyle/>
                    <a:p>
                      <a:pPr marL="111125" indent="0" algn="l" fontAlgn="b"/>
                      <a:r>
                        <a:rPr lang="en-US" sz="1600" u="none" strike="noStrike" dirty="0" smtClean="0">
                          <a:latin typeface="Comic Sans MS" pitchFamily="66" charset="0"/>
                        </a:rPr>
                        <a:t>Age </a:t>
                      </a:r>
                      <a:r>
                        <a:rPr lang="en-US" sz="1600" u="sng" strike="noStrike" dirty="0" smtClean="0">
                          <a:latin typeface="Comic Sans MS" pitchFamily="66" charset="0"/>
                        </a:rPr>
                        <a:t>&gt;</a:t>
                      </a:r>
                      <a:r>
                        <a:rPr lang="en-US" sz="1600" u="none" strike="noStrike" dirty="0" smtClean="0">
                          <a:latin typeface="Comic Sans MS" pitchFamily="66" charset="0"/>
                        </a:rPr>
                        <a:t> 25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omic Sans MS" pitchFamily="66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omic Sans MS" pitchFamily="66" charset="0"/>
                          <a:cs typeface="Arial" pitchFamily="34" charset="0"/>
                        </a:rPr>
                        <a:t>67%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omic Sans MS" pitchFamily="66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omic Sans MS" pitchFamily="66" charset="0"/>
                          <a:cs typeface="Arial" pitchFamily="34" charset="0"/>
                        </a:rPr>
                        <a:t>63%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omic Sans MS" pitchFamily="66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26720">
                <a:tc>
                  <a:txBody>
                    <a:bodyPr/>
                    <a:lstStyle/>
                    <a:p>
                      <a:pPr marL="111125" indent="0" algn="l" fontAlgn="b"/>
                      <a:r>
                        <a:rPr lang="en-US" sz="1600" u="none" strike="noStrike" dirty="0" smtClean="0">
                          <a:latin typeface="Comic Sans MS" pitchFamily="66" charset="0"/>
                        </a:rPr>
                        <a:t>URM*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omic Sans MS" pitchFamily="66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latin typeface="Comic Sans MS" pitchFamily="66" charset="0"/>
                        </a:rPr>
                        <a:t>21%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omic Sans MS" pitchFamily="66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latin typeface="Comic Sans MS" pitchFamily="66" charset="0"/>
                        </a:rPr>
                        <a:t>16%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omic Sans MS" pitchFamily="66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26720">
                <a:tc>
                  <a:txBody>
                    <a:bodyPr/>
                    <a:lstStyle/>
                    <a:p>
                      <a:pPr marL="111125" indent="0" algn="l" fontAlgn="b"/>
                      <a:r>
                        <a:rPr lang="en-US" sz="1600" u="none" strike="noStrike" dirty="0">
                          <a:latin typeface="Comic Sans MS" pitchFamily="66" charset="0"/>
                        </a:rPr>
                        <a:t>VC Residents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omic Sans MS" pitchFamily="66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latin typeface="Comic Sans MS" pitchFamily="66" charset="0"/>
                        </a:rPr>
                        <a:t>36%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omic Sans MS" pitchFamily="66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latin typeface="Comic Sans MS" pitchFamily="66" charset="0"/>
                        </a:rPr>
                        <a:t>21%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omic Sans MS" pitchFamily="66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26720">
                <a:tc>
                  <a:txBody>
                    <a:bodyPr/>
                    <a:lstStyle/>
                    <a:p>
                      <a:pPr marL="111125" indent="0" algn="l" fontAlgn="b"/>
                      <a:r>
                        <a:rPr lang="en-US" sz="1600" u="none" strike="noStrike" dirty="0" smtClean="0">
                          <a:latin typeface="Comic Sans MS" pitchFamily="66" charset="0"/>
                        </a:rPr>
                        <a:t>HS</a:t>
                      </a:r>
                      <a:r>
                        <a:rPr lang="en-US" sz="1600" u="none" strike="noStrike" baseline="0" dirty="0" smtClean="0">
                          <a:latin typeface="Comic Sans MS" pitchFamily="66" charset="0"/>
                        </a:rPr>
                        <a:t> GPA  </a:t>
                      </a:r>
                      <a:r>
                        <a:rPr lang="en-US" sz="1600" u="sng" strike="noStrike" baseline="0" dirty="0" smtClean="0">
                          <a:latin typeface="Comic Sans MS" pitchFamily="66" charset="0"/>
                        </a:rPr>
                        <a:t>&gt;</a:t>
                      </a:r>
                      <a:r>
                        <a:rPr lang="en-US" sz="1600" u="none" strike="noStrike" baseline="0" dirty="0" smtClean="0">
                          <a:latin typeface="Comic Sans MS" pitchFamily="66" charset="0"/>
                        </a:rPr>
                        <a:t> 3.0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omic Sans MS" pitchFamily="66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latin typeface="Comic Sans MS" pitchFamily="66" charset="0"/>
                        </a:rPr>
                        <a:t>60%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omic Sans MS" pitchFamily="66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latin typeface="Comic Sans MS" pitchFamily="66" charset="0"/>
                        </a:rPr>
                        <a:t>70%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omic Sans MS" pitchFamily="66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26720">
                <a:tc>
                  <a:txBody>
                    <a:bodyPr/>
                    <a:lstStyle/>
                    <a:p>
                      <a:pPr marL="111125" indent="0" algn="l" fontAlgn="b"/>
                      <a:r>
                        <a:rPr lang="en-US" sz="1600" u="none" strike="noStrike" baseline="0" dirty="0" smtClean="0">
                          <a:latin typeface="Comic Sans MS" pitchFamily="66" charset="0"/>
                        </a:rPr>
                        <a:t>CI GPA  </a:t>
                      </a:r>
                      <a:r>
                        <a:rPr lang="en-US" sz="1600" u="sng" strike="noStrike" baseline="0" dirty="0" smtClean="0">
                          <a:latin typeface="Comic Sans MS" pitchFamily="66" charset="0"/>
                        </a:rPr>
                        <a:t>&gt;</a:t>
                      </a:r>
                      <a:r>
                        <a:rPr lang="en-US" sz="1600" u="none" strike="noStrike" baseline="0" dirty="0" smtClean="0">
                          <a:latin typeface="Comic Sans MS" pitchFamily="66" charset="0"/>
                        </a:rPr>
                        <a:t> 3.0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omic Sans MS" pitchFamily="66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latin typeface="Comic Sans MS" pitchFamily="66" charset="0"/>
                        </a:rPr>
                        <a:t>34%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omic Sans MS" pitchFamily="66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latin typeface="Comic Sans MS" pitchFamily="66" charset="0"/>
                        </a:rPr>
                        <a:t>38%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omic Sans MS" pitchFamily="66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26720">
                <a:tc>
                  <a:txBody>
                    <a:bodyPr/>
                    <a:lstStyle/>
                    <a:p>
                      <a:pPr marL="111125" indent="0" algn="l" fontAlgn="b"/>
                      <a:r>
                        <a:rPr lang="en-US" sz="1600" u="none" strike="noStrike" dirty="0" smtClean="0">
                          <a:latin typeface="Comic Sans MS" pitchFamily="66" charset="0"/>
                        </a:rPr>
                        <a:t>English – Low Test Scores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omic Sans MS" pitchFamily="66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latin typeface="Comic Sans MS" pitchFamily="66" charset="0"/>
                        </a:rPr>
                        <a:t>31%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omic Sans MS" pitchFamily="66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latin typeface="Comic Sans MS" pitchFamily="66" charset="0"/>
                        </a:rPr>
                        <a:t>34%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omic Sans MS" pitchFamily="66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26720">
                <a:tc>
                  <a:txBody>
                    <a:bodyPr/>
                    <a:lstStyle/>
                    <a:p>
                      <a:pPr marL="111125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 smtClean="0">
                          <a:latin typeface="Comic Sans MS" pitchFamily="66" charset="0"/>
                        </a:rPr>
                        <a:t>Math – Low Test Scores</a:t>
                      </a:r>
                      <a:endParaRPr lang="en-US" sz="1600" b="0" i="0" u="none" strike="noStrike" dirty="0" smtClean="0">
                        <a:solidFill>
                          <a:srgbClr val="000000"/>
                        </a:solidFill>
                        <a:latin typeface="Comic Sans MS" pitchFamily="66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latin typeface="Comic Sans MS" pitchFamily="66" charset="0"/>
                        </a:rPr>
                        <a:t>21%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omic Sans MS" pitchFamily="66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latin typeface="Comic Sans MS" pitchFamily="66" charset="0"/>
                        </a:rPr>
                        <a:t>33%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omic Sans MS" pitchFamily="66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1295400" y="5715000"/>
            <a:ext cx="7162800" cy="964339"/>
            <a:chOff x="1371600" y="5715000"/>
            <a:chExt cx="7162800" cy="964339"/>
          </a:xfrm>
        </p:grpSpPr>
        <p:sp>
          <p:nvSpPr>
            <p:cNvPr id="20483" name="TextBox 3"/>
            <p:cNvSpPr txBox="1">
              <a:spLocks noChangeArrowheads="1"/>
            </p:cNvSpPr>
            <p:nvPr/>
          </p:nvSpPr>
          <p:spPr bwMode="auto">
            <a:xfrm>
              <a:off x="1981200" y="5867400"/>
              <a:ext cx="65532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200" dirty="0" smtClean="0"/>
                <a:t>“URM”; under-represented minorities (African </a:t>
              </a:r>
              <a:r>
                <a:rPr lang="en-US" sz="1200" dirty="0"/>
                <a:t>American, Native American, Hispanic)</a:t>
              </a:r>
            </a:p>
          </p:txBody>
        </p:sp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71600" y="5715000"/>
              <a:ext cx="533400" cy="9643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7200" y="533400"/>
            <a:ext cx="70759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omic Sans MS" pitchFamily="66" charset="0"/>
                <a:cs typeface="Arial" pitchFamily="34" charset="0"/>
              </a:rPr>
              <a:t>Plans After Graduation, Spring 2011</a:t>
            </a:r>
            <a:endParaRPr lang="en-US" sz="3200" dirty="0">
              <a:latin typeface="Comic Sans MS" pitchFamily="66" charset="0"/>
              <a:cs typeface="Arial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8600" y="1524000"/>
          <a:ext cx="5715000" cy="415544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3857625"/>
                <a:gridCol w="185737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Survey Responses</a:t>
                      </a:r>
                      <a:endParaRPr lang="en-US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# Responses</a:t>
                      </a:r>
                      <a:endParaRPr lang="en-US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14960">
                <a:tc>
                  <a:txBody>
                    <a:bodyPr/>
                    <a:lstStyle/>
                    <a:p>
                      <a:pPr>
                        <a:tabLst>
                          <a:tab pos="398463" algn="l"/>
                        </a:tabLst>
                      </a:pPr>
                      <a:r>
                        <a:rPr lang="en-US" sz="1600" dirty="0" smtClean="0"/>
                        <a:t>1. 	Look for a job</a:t>
                      </a:r>
                      <a:endParaRPr lang="en-US" sz="16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379</a:t>
                      </a:r>
                      <a:endParaRPr lang="en-US" sz="160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360680">
                <a:tc>
                  <a:txBody>
                    <a:bodyPr/>
                    <a:lstStyle/>
                    <a:p>
                      <a:pPr>
                        <a:tabLst>
                          <a:tab pos="398463" algn="l"/>
                        </a:tabLst>
                      </a:pPr>
                      <a:r>
                        <a:rPr lang="en-US" sz="1600" dirty="0" smtClean="0"/>
                        <a:t>2. 	Have a job in my field of study</a:t>
                      </a:r>
                      <a:endParaRPr lang="en-US" sz="16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110</a:t>
                      </a:r>
                      <a:endParaRPr lang="en-US" sz="160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304800">
                <a:tc>
                  <a:txBody>
                    <a:bodyPr/>
                    <a:lstStyle/>
                    <a:p>
                      <a:pPr>
                        <a:tabLst>
                          <a:tab pos="398463" algn="l"/>
                        </a:tabLst>
                      </a:pPr>
                      <a:r>
                        <a:rPr lang="en-US" sz="1600" dirty="0" smtClean="0"/>
                        <a:t>3. 	Have a job in another field</a:t>
                      </a:r>
                      <a:endParaRPr lang="en-US" sz="16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74</a:t>
                      </a:r>
                      <a:endParaRPr lang="en-US" sz="160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274320">
                <a:tc>
                  <a:txBody>
                    <a:bodyPr/>
                    <a:lstStyle/>
                    <a:p>
                      <a:pPr>
                        <a:tabLst>
                          <a:tab pos="398463" algn="l"/>
                        </a:tabLst>
                      </a:pPr>
                      <a:r>
                        <a:rPr lang="en-US" sz="1600" dirty="0" smtClean="0"/>
                        <a:t>4. 	Grad School</a:t>
                      </a:r>
                      <a:endParaRPr lang="en-US" sz="16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308</a:t>
                      </a:r>
                      <a:endParaRPr lang="en-US" sz="160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320040">
                <a:tc>
                  <a:txBody>
                    <a:bodyPr/>
                    <a:lstStyle/>
                    <a:p>
                      <a:pPr>
                        <a:tabLst>
                          <a:tab pos="398463" algn="l"/>
                        </a:tabLst>
                      </a:pPr>
                      <a:r>
                        <a:rPr lang="en-US" sz="1600" dirty="0" smtClean="0"/>
                        <a:t>    	4a. Admitted</a:t>
                      </a:r>
                      <a:endParaRPr lang="en-US" sz="16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34</a:t>
                      </a:r>
                      <a:endParaRPr lang="en-US" sz="160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289560">
                <a:tc>
                  <a:txBody>
                    <a:bodyPr/>
                    <a:lstStyle/>
                    <a:p>
                      <a:pPr>
                        <a:tabLst>
                          <a:tab pos="398463" algn="l"/>
                        </a:tabLst>
                      </a:pPr>
                      <a:r>
                        <a:rPr lang="en-US" sz="1600" dirty="0" smtClean="0"/>
                        <a:t>    	4b. Have applied or will apply</a:t>
                      </a:r>
                      <a:endParaRPr lang="en-US" sz="16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274</a:t>
                      </a:r>
                      <a:endParaRPr lang="en-US" sz="160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259080">
                <a:tc>
                  <a:txBody>
                    <a:bodyPr/>
                    <a:lstStyle/>
                    <a:p>
                      <a:pPr>
                        <a:tabLst>
                          <a:tab pos="398463" algn="l"/>
                        </a:tabLst>
                      </a:pPr>
                      <a:r>
                        <a:rPr lang="en-US" sz="1600" dirty="0" smtClean="0"/>
                        <a:t>5. 	Moving out of area</a:t>
                      </a:r>
                      <a:endParaRPr lang="en-US" sz="16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91</a:t>
                      </a:r>
                      <a:endParaRPr lang="en-US" sz="160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304800">
                <a:tc>
                  <a:txBody>
                    <a:bodyPr/>
                    <a:lstStyle/>
                    <a:p>
                      <a:pPr>
                        <a:tabLst>
                          <a:tab pos="398463" algn="l"/>
                        </a:tabLst>
                      </a:pPr>
                      <a:r>
                        <a:rPr lang="en-US" sz="1600" dirty="0" smtClean="0"/>
                        <a:t>6. 	Start a family</a:t>
                      </a:r>
                      <a:endParaRPr lang="en-US" sz="16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54</a:t>
                      </a:r>
                      <a:endParaRPr lang="en-US" sz="160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274320">
                <a:tc>
                  <a:txBody>
                    <a:bodyPr/>
                    <a:lstStyle/>
                    <a:p>
                      <a:pPr>
                        <a:tabLst>
                          <a:tab pos="398463" algn="l"/>
                        </a:tabLst>
                      </a:pPr>
                      <a:r>
                        <a:rPr lang="en-US" sz="1600" dirty="0" smtClean="0"/>
                        <a:t>7. 	Don’t know/Other</a:t>
                      </a:r>
                      <a:endParaRPr lang="en-US" sz="16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50</a:t>
                      </a:r>
                      <a:endParaRPr lang="en-US" sz="160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tabLst>
                          <a:tab pos="398463" algn="l"/>
                        </a:tabLst>
                      </a:pPr>
                      <a:r>
                        <a:rPr lang="en-US" sz="1600" dirty="0" smtClean="0"/>
                        <a:t>8. 	Other</a:t>
                      </a:r>
                      <a:endParaRPr lang="en-US" sz="16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20</a:t>
                      </a:r>
                      <a:endParaRPr lang="en-US" sz="160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Total Surveys Received</a:t>
                      </a:r>
                      <a:endParaRPr lang="en-US" sz="1600" dirty="0"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679</a:t>
                      </a:r>
                      <a:endParaRPr lang="en-US" sz="1600" dirty="0"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Text Box 450"/>
          <p:cNvSpPr txBox="1">
            <a:spLocks noChangeArrowheads="1"/>
          </p:cNvSpPr>
          <p:nvPr/>
        </p:nvSpPr>
        <p:spPr bwMode="auto">
          <a:xfrm>
            <a:off x="457200" y="5943600"/>
            <a:ext cx="3048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000" dirty="0" smtClean="0"/>
              <a:t>Source: Gradfest Survey of Future Plans</a:t>
            </a:r>
          </a:p>
          <a:p>
            <a:pPr eaLnBrk="0" hangingPunct="0">
              <a:spcBef>
                <a:spcPct val="50000"/>
              </a:spcBef>
            </a:pPr>
            <a:r>
              <a:rPr lang="en-US" sz="1000" dirty="0" smtClean="0"/>
              <a:t>CI Institutional Research 4/10/12</a:t>
            </a:r>
          </a:p>
          <a:p>
            <a:pPr eaLnBrk="0" hangingPunct="0">
              <a:spcBef>
                <a:spcPct val="50000"/>
              </a:spcBef>
            </a:pPr>
            <a:endParaRPr lang="en-US" sz="1000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6172200" y="1752600"/>
          <a:ext cx="2715561" cy="4334928"/>
        </p:xfrm>
        <a:graphic>
          <a:graphicData uri="http://schemas.openxmlformats.org/drawingml/2006/table">
            <a:tbl>
              <a:tblPr>
                <a:tableStyleId>{9DCAF9ED-07DC-4A11-8D7F-57B35C25682E}</a:tableStyleId>
              </a:tblPr>
              <a:tblGrid>
                <a:gridCol w="2715561"/>
              </a:tblGrid>
              <a:tr h="270933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600" b="1" u="none" strike="noStrike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Graduate Schools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 marL="9343" marR="9343" marT="9343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270933">
                <a:tc>
                  <a:txBody>
                    <a:bodyPr/>
                    <a:lstStyle/>
                    <a:p>
                      <a:pPr marL="114300" indent="0" algn="l" rtl="0" fontAlgn="t"/>
                      <a:r>
                        <a:rPr lang="en-US" sz="1400" u="none" strike="noStrike" dirty="0"/>
                        <a:t>Antioch University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omic Sans MS"/>
                      </a:endParaRPr>
                    </a:p>
                  </a:txBody>
                  <a:tcPr marL="9343" marR="9343" marT="9343" marB="0"/>
                </a:tc>
              </a:tr>
              <a:tr h="270933">
                <a:tc>
                  <a:txBody>
                    <a:bodyPr/>
                    <a:lstStyle/>
                    <a:p>
                      <a:pPr marL="114300" indent="0" algn="l" rtl="0" fontAlgn="t"/>
                      <a:r>
                        <a:rPr lang="en-US" sz="1400" u="none" strike="noStrike" dirty="0"/>
                        <a:t>Azusa Pacifica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omic Sans MS"/>
                      </a:endParaRPr>
                    </a:p>
                  </a:txBody>
                  <a:tcPr marL="9343" marR="9343" marT="9343" marB="0"/>
                </a:tc>
              </a:tr>
              <a:tr h="270933">
                <a:tc>
                  <a:txBody>
                    <a:bodyPr/>
                    <a:lstStyle/>
                    <a:p>
                      <a:pPr marL="114300" indent="0" algn="l" rtl="0" fontAlgn="t"/>
                      <a:r>
                        <a:rPr lang="en-US" sz="1400" u="none" strike="noStrike" dirty="0"/>
                        <a:t>CLU 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omic Sans MS"/>
                      </a:endParaRPr>
                    </a:p>
                  </a:txBody>
                  <a:tcPr marL="9343" marR="9343" marT="9343" marB="0"/>
                </a:tc>
              </a:tr>
              <a:tr h="270933">
                <a:tc>
                  <a:txBody>
                    <a:bodyPr/>
                    <a:lstStyle/>
                    <a:p>
                      <a:pPr marL="114300" indent="0" algn="l" rtl="0" fontAlgn="t"/>
                      <a:r>
                        <a:rPr lang="en-US" sz="1400" u="none" strike="noStrike" dirty="0"/>
                        <a:t>CSU  Channel Islands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omic Sans MS"/>
                      </a:endParaRPr>
                    </a:p>
                  </a:txBody>
                  <a:tcPr marL="9343" marR="9343" marT="9343" marB="0"/>
                </a:tc>
              </a:tr>
              <a:tr h="270933">
                <a:tc>
                  <a:txBody>
                    <a:bodyPr/>
                    <a:lstStyle/>
                    <a:p>
                      <a:pPr marL="114300" indent="0" algn="l" rtl="0" fontAlgn="t"/>
                      <a:r>
                        <a:rPr lang="en-US" sz="1400" u="none" strike="noStrike" dirty="0"/>
                        <a:t>CSU Long Beach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omic Sans MS"/>
                      </a:endParaRPr>
                    </a:p>
                  </a:txBody>
                  <a:tcPr marL="9343" marR="9343" marT="9343" marB="0"/>
                </a:tc>
              </a:tr>
              <a:tr h="270933">
                <a:tc>
                  <a:txBody>
                    <a:bodyPr/>
                    <a:lstStyle/>
                    <a:p>
                      <a:pPr marL="114300" indent="0" algn="l" rtl="0" fontAlgn="t"/>
                      <a:r>
                        <a:rPr lang="en-US" sz="1400" u="none" strike="noStrike" dirty="0"/>
                        <a:t>CSU Northridge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omic Sans MS"/>
                      </a:endParaRPr>
                    </a:p>
                  </a:txBody>
                  <a:tcPr marL="9343" marR="9343" marT="9343" marB="0"/>
                </a:tc>
              </a:tr>
              <a:tr h="270933">
                <a:tc>
                  <a:txBody>
                    <a:bodyPr/>
                    <a:lstStyle/>
                    <a:p>
                      <a:pPr marL="114300" indent="0" algn="l" rtl="0" fontAlgn="t"/>
                      <a:r>
                        <a:rPr lang="en-US" sz="1400" u="none" strike="noStrike" dirty="0"/>
                        <a:t>Harvard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omic Sans MS"/>
                      </a:endParaRPr>
                    </a:p>
                  </a:txBody>
                  <a:tcPr marL="9343" marR="9343" marT="9343" marB="0"/>
                </a:tc>
              </a:tr>
              <a:tr h="270933">
                <a:tc>
                  <a:txBody>
                    <a:bodyPr/>
                    <a:lstStyle/>
                    <a:p>
                      <a:pPr marL="114300" indent="0" algn="l" rtl="0" fontAlgn="t"/>
                      <a:r>
                        <a:rPr lang="en-US" sz="1400" u="none" strike="noStrike" dirty="0"/>
                        <a:t>La Verne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omic Sans MS"/>
                      </a:endParaRPr>
                    </a:p>
                  </a:txBody>
                  <a:tcPr marL="9343" marR="9343" marT="9343" marB="0"/>
                </a:tc>
              </a:tr>
              <a:tr h="270933">
                <a:tc>
                  <a:txBody>
                    <a:bodyPr/>
                    <a:lstStyle/>
                    <a:p>
                      <a:pPr marL="114300" indent="0" algn="l" rtl="0" fontAlgn="t"/>
                      <a:r>
                        <a:rPr lang="en-US" sz="1400" u="none" strike="noStrike" dirty="0"/>
                        <a:t>Medical School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omic Sans MS"/>
                      </a:endParaRPr>
                    </a:p>
                  </a:txBody>
                  <a:tcPr marL="9343" marR="9343" marT="9343" marB="0"/>
                </a:tc>
              </a:tr>
              <a:tr h="270933">
                <a:tc>
                  <a:txBody>
                    <a:bodyPr/>
                    <a:lstStyle/>
                    <a:p>
                      <a:pPr marL="114300" indent="0" algn="l" rtl="0" fontAlgn="t"/>
                      <a:r>
                        <a:rPr lang="en-US" sz="1400" u="none" strike="noStrike" dirty="0"/>
                        <a:t>Midwestern Dental School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omic Sans MS"/>
                      </a:endParaRPr>
                    </a:p>
                  </a:txBody>
                  <a:tcPr marL="9343" marR="9343" marT="9343" marB="0"/>
                </a:tc>
              </a:tr>
              <a:tr h="270933">
                <a:tc>
                  <a:txBody>
                    <a:bodyPr/>
                    <a:lstStyle/>
                    <a:p>
                      <a:pPr marL="114300" indent="0" algn="l" rtl="0" fontAlgn="t"/>
                      <a:r>
                        <a:rPr lang="en-US" sz="1400" u="none" strike="noStrike" dirty="0"/>
                        <a:t>National University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omic Sans MS"/>
                      </a:endParaRPr>
                    </a:p>
                  </a:txBody>
                  <a:tcPr marL="9343" marR="9343" marT="9343" marB="0"/>
                </a:tc>
              </a:tr>
              <a:tr h="270933">
                <a:tc>
                  <a:txBody>
                    <a:bodyPr/>
                    <a:lstStyle/>
                    <a:p>
                      <a:pPr marL="114300" indent="0" algn="l" rtl="0" fontAlgn="t"/>
                      <a:r>
                        <a:rPr lang="en-US" sz="1400" u="none" strike="noStrike" dirty="0"/>
                        <a:t>Nursing School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omic Sans MS"/>
                      </a:endParaRPr>
                    </a:p>
                  </a:txBody>
                  <a:tcPr marL="9343" marR="9343" marT="9343" marB="0"/>
                </a:tc>
              </a:tr>
              <a:tr h="270933">
                <a:tc>
                  <a:txBody>
                    <a:bodyPr/>
                    <a:lstStyle/>
                    <a:p>
                      <a:pPr marL="114300" indent="0" algn="l" rtl="0" fontAlgn="t"/>
                      <a:r>
                        <a:rPr lang="en-US" sz="1400" u="none" strike="noStrike" dirty="0" err="1"/>
                        <a:t>Univ</a:t>
                      </a:r>
                      <a:r>
                        <a:rPr lang="en-US" sz="1400" u="none" strike="noStrike" dirty="0"/>
                        <a:t> of Pacific, Dental 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omic Sans MS"/>
                      </a:endParaRPr>
                    </a:p>
                  </a:txBody>
                  <a:tcPr marL="9343" marR="9343" marT="9343" marB="0"/>
                </a:tc>
              </a:tr>
              <a:tr h="270933">
                <a:tc>
                  <a:txBody>
                    <a:bodyPr/>
                    <a:lstStyle/>
                    <a:p>
                      <a:pPr marL="114300" indent="0" algn="l" rtl="0" fontAlgn="t"/>
                      <a:r>
                        <a:rPr lang="en-US" sz="1400" u="none" strike="noStrike" dirty="0"/>
                        <a:t>Western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omic Sans MS"/>
                      </a:endParaRPr>
                    </a:p>
                  </a:txBody>
                  <a:tcPr marL="9343" marR="9343" marT="9343" marB="0"/>
                </a:tc>
              </a:tr>
              <a:tr h="270933">
                <a:tc>
                  <a:txBody>
                    <a:bodyPr/>
                    <a:lstStyle/>
                    <a:p>
                      <a:pPr marL="114300" indent="0" algn="l" rtl="0" fontAlgn="t"/>
                      <a:r>
                        <a:rPr lang="en-US" sz="1400" u="none" strike="noStrike" dirty="0"/>
                        <a:t>Yale University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omic Sans MS"/>
                      </a:endParaRPr>
                    </a:p>
                  </a:txBody>
                  <a:tcPr marL="9343" marR="9343" marT="9343" marB="0"/>
                </a:tc>
              </a:tr>
            </a:tbl>
          </a:graphicData>
        </a:graphic>
      </p:graphicFrame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6200" y="228600"/>
            <a:ext cx="917988" cy="1265238"/>
          </a:xfrm>
          <a:prstGeom prst="rect">
            <a:avLst/>
          </a:prstGeom>
          <a:noFill/>
          <a:ln w="25400" cmpd="tri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304800" y="0"/>
            <a:ext cx="8839200" cy="5913060"/>
            <a:chOff x="304800" y="0"/>
            <a:chExt cx="8839200" cy="5913060"/>
          </a:xfrm>
        </p:grpSpPr>
        <p:grpSp>
          <p:nvGrpSpPr>
            <p:cNvPr id="8" name="Group 7"/>
            <p:cNvGrpSpPr/>
            <p:nvPr/>
          </p:nvGrpSpPr>
          <p:grpSpPr>
            <a:xfrm>
              <a:off x="3771900" y="0"/>
              <a:ext cx="5372100" cy="4259262"/>
              <a:chOff x="381000" y="1143000"/>
              <a:chExt cx="5372100" cy="4259262"/>
            </a:xfrm>
          </p:grpSpPr>
          <p:pic>
            <p:nvPicPr>
              <p:cNvPr id="145412" name="Picture 4" descr="C:\Users\Yale2\Desktop\Untitled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81000" y="1143000"/>
                <a:ext cx="5372100" cy="4259262"/>
              </a:xfrm>
              <a:prstGeom prst="rect">
                <a:avLst/>
              </a:prstGeom>
              <a:noFill/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3352800" y="1981200"/>
                <a:ext cx="7489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latin typeface="Comic Sans MS" pitchFamily="66" charset="0"/>
                  </a:rPr>
                  <a:t>2019</a:t>
                </a:r>
                <a:endParaRPr lang="en-US" b="1" dirty="0">
                  <a:latin typeface="Comic Sans MS" pitchFamily="66" charset="0"/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1676400" y="3886200"/>
                <a:ext cx="7489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latin typeface="Comic Sans MS" pitchFamily="66" charset="0"/>
                  </a:rPr>
                  <a:t>2013</a:t>
                </a:r>
                <a:endParaRPr lang="en-US" b="1" dirty="0">
                  <a:latin typeface="Comic Sans MS" pitchFamily="66" charset="0"/>
                </a:endParaRPr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304800" y="1828800"/>
              <a:ext cx="4114800" cy="1200329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2400" dirty="0" smtClean="0">
                  <a:latin typeface="Comic Sans MS" pitchFamily="66" charset="0"/>
                </a:rPr>
                <a:t>"What do we do?"</a:t>
              </a:r>
            </a:p>
            <a:p>
              <a:r>
                <a:rPr lang="en-US" sz="2400" dirty="0" smtClean="0">
                  <a:latin typeface="Comic Sans MS" pitchFamily="66" charset="0"/>
                </a:rPr>
                <a:t>"For whom do we do it?"</a:t>
              </a:r>
            </a:p>
            <a:p>
              <a:r>
                <a:rPr lang="en-US" sz="2400" dirty="0" smtClean="0">
                  <a:latin typeface="Comic Sans MS" pitchFamily="66" charset="0"/>
                </a:rPr>
                <a:t>"How do we excel?"</a:t>
              </a:r>
              <a:endParaRPr lang="en-US" sz="2400" dirty="0">
                <a:latin typeface="Comic Sans MS" pitchFamily="66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flipH="1">
              <a:off x="304800" y="3455432"/>
              <a:ext cx="4114800" cy="461665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Comic Sans MS" pitchFamily="66" charset="0"/>
                </a:rPr>
                <a:t>Vision, Mission, Values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04800" y="4343400"/>
              <a:ext cx="8534400" cy="156966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174625" indent="-174625">
                <a:buFont typeface="Arial" pitchFamily="34" charset="0"/>
                <a:buChar char="•"/>
                <a:tabLst>
                  <a:tab pos="1143000" algn="l"/>
                </a:tabLst>
              </a:pPr>
              <a:r>
                <a:rPr lang="en-US" sz="2400" u="sng" dirty="0" smtClean="0">
                  <a:latin typeface="Comic Sans MS" pitchFamily="66" charset="0"/>
                </a:rPr>
                <a:t>Draw</a:t>
              </a:r>
              <a:r>
                <a:rPr lang="en-US" sz="2400" dirty="0" smtClean="0">
                  <a:latin typeface="Comic Sans MS" pitchFamily="66" charset="0"/>
                </a:rPr>
                <a:t>	-ideal end state?</a:t>
              </a:r>
            </a:p>
            <a:p>
              <a:pPr marL="174625" indent="-174625">
                <a:buFont typeface="Arial" pitchFamily="34" charset="0"/>
                <a:buChar char="•"/>
                <a:tabLst>
                  <a:tab pos="1143000" algn="l"/>
                </a:tabLst>
              </a:pPr>
              <a:r>
                <a:rPr lang="en-US" sz="2400" u="sng" dirty="0" smtClean="0">
                  <a:latin typeface="Comic Sans MS" pitchFamily="66" charset="0"/>
                </a:rPr>
                <a:t>See</a:t>
              </a:r>
              <a:r>
                <a:rPr lang="en-US" sz="2400" dirty="0" smtClean="0">
                  <a:latin typeface="Comic Sans MS" pitchFamily="66" charset="0"/>
                </a:rPr>
                <a:t>	-today's situation; ID the gap from ideal and why?</a:t>
              </a:r>
            </a:p>
            <a:p>
              <a:pPr marL="174625" indent="-174625">
                <a:buFont typeface="Arial" pitchFamily="34" charset="0"/>
                <a:buChar char="•"/>
                <a:tabLst>
                  <a:tab pos="1143000" algn="l"/>
                </a:tabLst>
              </a:pPr>
              <a:r>
                <a:rPr lang="en-US" sz="2400" u="sng" dirty="0" smtClean="0">
                  <a:latin typeface="Comic Sans MS" pitchFamily="66" charset="0"/>
                </a:rPr>
                <a:t>Think</a:t>
              </a:r>
              <a:r>
                <a:rPr lang="en-US" sz="2400" dirty="0" smtClean="0">
                  <a:latin typeface="Comic Sans MS" pitchFamily="66" charset="0"/>
                </a:rPr>
                <a:t>	-specific actions; to reach the ideal</a:t>
              </a:r>
            </a:p>
            <a:p>
              <a:pPr marL="174625" indent="-174625">
                <a:buFont typeface="Arial" pitchFamily="34" charset="0"/>
                <a:buChar char="•"/>
                <a:tabLst>
                  <a:tab pos="1143000" algn="l"/>
                </a:tabLst>
              </a:pPr>
              <a:r>
                <a:rPr lang="en-US" sz="2400" u="sng" dirty="0" smtClean="0">
                  <a:latin typeface="Comic Sans MS" pitchFamily="66" charset="0"/>
                </a:rPr>
                <a:t>Plan</a:t>
              </a:r>
              <a:r>
                <a:rPr lang="en-US" sz="2400" dirty="0" smtClean="0">
                  <a:latin typeface="Comic Sans MS" pitchFamily="66" charset="0"/>
                </a:rPr>
                <a:t>	-what is required to execute</a:t>
              </a:r>
              <a:endParaRPr lang="en-US" sz="2400" dirty="0">
                <a:latin typeface="Comic Sans MS" pitchFamily="66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914400" y="533400"/>
              <a:ext cx="4333238" cy="707886"/>
            </a:xfrm>
            <a:prstGeom prst="rect">
              <a:avLst/>
            </a:prstGeom>
            <a:ln w="34925">
              <a:solidFill>
                <a:srgbClr val="E80D08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en-US" sz="4000" dirty="0" smtClean="0">
                  <a:latin typeface="Comic Sans MS" pitchFamily="66" charset="0"/>
                </a:rPr>
                <a:t>CI Strategic Plan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33400" y="1024332"/>
          <a:ext cx="8000999" cy="5300268"/>
        </p:xfrm>
        <a:graphic>
          <a:graphicData uri="http://schemas.openxmlformats.org/drawingml/2006/table">
            <a:tbl>
              <a:tblPr/>
              <a:tblGrid>
                <a:gridCol w="2819398"/>
                <a:gridCol w="2593043"/>
                <a:gridCol w="2588558"/>
              </a:tblGrid>
              <a:tr h="217176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6000"/>
                        </a:lnSpc>
                        <a:spcBef>
                          <a:spcPts val="0"/>
                        </a:spcBef>
                        <a:spcAft>
                          <a:spcPts val="598"/>
                        </a:spcAft>
                      </a:pPr>
                      <a:r>
                        <a:rPr lang="en-US" sz="1600" b="0" kern="140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Initiatives</a:t>
                      </a:r>
                    </a:p>
                  </a:txBody>
                  <a:tcPr marL="19538" marR="19538" marT="19538" marB="1953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6000"/>
                        </a:lnSpc>
                        <a:spcBef>
                          <a:spcPts val="0"/>
                        </a:spcBef>
                        <a:spcAft>
                          <a:spcPts val="598"/>
                        </a:spcAft>
                      </a:pPr>
                      <a:r>
                        <a:rPr lang="en-US" sz="1600" b="0" kern="140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In Two Years</a:t>
                      </a:r>
                    </a:p>
                  </a:txBody>
                  <a:tcPr marL="19538" marR="19538" marT="19538" marB="1953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6000"/>
                        </a:lnSpc>
                        <a:spcBef>
                          <a:spcPts val="0"/>
                        </a:spcBef>
                        <a:spcAft>
                          <a:spcPts val="598"/>
                        </a:spcAft>
                      </a:pPr>
                      <a:r>
                        <a:rPr lang="en-US" sz="1600" b="0" kern="140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In Five Years</a:t>
                      </a:r>
                    </a:p>
                  </a:txBody>
                  <a:tcPr marL="19538" marR="19538" marT="19538" marB="1953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669580">
                <a:tc>
                  <a:txBody>
                    <a:bodyPr/>
                    <a:lstStyle/>
                    <a:p>
                      <a:pPr marL="60325" marR="0" indent="0" algn="l" rtl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598"/>
                        </a:spcAft>
                        <a:buFont typeface="Arial" pitchFamily="34" charset="0"/>
                        <a:buNone/>
                      </a:pPr>
                      <a:r>
                        <a:rPr lang="en-US" sz="1200" kern="1400" dirty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Actively support the University Strategic Plan-</a:t>
                      </a:r>
                    </a:p>
                    <a:p>
                      <a:pPr marL="224587" marR="0" indent="-160414" algn="l" rtl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itchFamily="34" charset="0"/>
                        <a:buChar char="•"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Student </a:t>
                      </a:r>
                      <a:r>
                        <a:rPr lang="en-US" sz="1200" kern="1400" dirty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Access, Retention and 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Success;</a:t>
                      </a:r>
                    </a:p>
                    <a:p>
                      <a:pPr marL="224587" marR="0" indent="-160414" algn="l" rtl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itchFamily="34" charset="0"/>
                        <a:buChar char="•"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Sustainability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Comic Sans MS" pitchFamily="66" charset="0"/>
                      </a:endParaRPr>
                    </a:p>
                    <a:p>
                      <a:pPr marL="224587" marR="0" indent="-160414" algn="l" rtl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itchFamily="34" charset="0"/>
                        <a:buChar char="•"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STEM </a:t>
                      </a:r>
                      <a:r>
                        <a:rPr lang="en-US" sz="1200" kern="1400" dirty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(science, technology, engineering, mathematics) 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Crisis;</a:t>
                      </a:r>
                    </a:p>
                    <a:p>
                      <a:pPr marL="224587" marR="0" indent="-160414" algn="l" rtl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itchFamily="34" charset="0"/>
                        <a:buChar char="•"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Wellness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Comic Sans MS" pitchFamily="66" charset="0"/>
                      </a:endParaRPr>
                    </a:p>
                  </a:txBody>
                  <a:tcPr marL="19538" marR="19538" marT="19538" marB="1953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90513" marR="0" indent="-290513" algn="l" rtl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 2" pitchFamily="18" charset="2"/>
                        <a:buChar char="Q"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Enhance </a:t>
                      </a:r>
                      <a:r>
                        <a:rPr lang="en-US" sz="1200" kern="1400" dirty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undergraduate research opportunities;  </a:t>
                      </a:r>
                      <a:endParaRPr lang="en-US" sz="1200" kern="1400" dirty="0" smtClean="0">
                        <a:solidFill>
                          <a:srgbClr val="000000"/>
                        </a:solidFill>
                        <a:latin typeface="Comic Sans MS" pitchFamily="66" charset="0"/>
                      </a:endParaRPr>
                    </a:p>
                    <a:p>
                      <a:pPr marL="290513" marR="0" indent="-290513" algn="l" rtl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 2" pitchFamily="18" charset="2"/>
                        <a:buChar char="Q"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Create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 a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 data-driven-climate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Comic Sans MS" pitchFamily="66" charset="0"/>
                      </a:endParaRPr>
                    </a:p>
                    <a:p>
                      <a:pPr marL="290513" marR="0" indent="-290513" algn="l" rtl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Comic Sans MS" pitchFamily="66" charset="0"/>
                          <a:sym typeface="Wingdings 2"/>
                        </a:rPr>
                        <a:t>	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Adopt </a:t>
                      </a:r>
                      <a:r>
                        <a:rPr lang="en-US" sz="1200" kern="1400" dirty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STARS—improve compliance;    </a:t>
                      </a:r>
                    </a:p>
                    <a:p>
                      <a:pPr marL="290513" marR="0" indent="-290513" algn="l" rtl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 2" pitchFamily="18" charset="2"/>
                        <a:buChar char="Q"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Build </a:t>
                      </a:r>
                      <a:r>
                        <a:rPr lang="en-US" sz="1200" kern="1400" dirty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relationships with 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2 year feeder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 schools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;</a:t>
                      </a:r>
                    </a:p>
                    <a:p>
                      <a:pPr marL="290513" marR="0" indent="-290513" algn="l" rtl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 2" pitchFamily="18" charset="2"/>
                        <a:buNone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Comic Sans MS" pitchFamily="66" charset="0"/>
                          <a:sym typeface="Wingdings 2"/>
                        </a:rPr>
                        <a:t>	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Increase </a:t>
                      </a:r>
                      <a:r>
                        <a:rPr lang="en-US" sz="1200" kern="1400" dirty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enrollments in STEM;</a:t>
                      </a:r>
                    </a:p>
                    <a:p>
                      <a:pPr marL="290513" marR="0" indent="-290513" algn="l" rtl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Comic Sans MS" pitchFamily="66" charset="0"/>
                          <a:sym typeface="Wingdings 2"/>
                        </a:rPr>
                        <a:t>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	Promote </a:t>
                      </a:r>
                      <a:r>
                        <a:rPr lang="en-US" sz="1200" kern="1400" dirty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culture of wellness.</a:t>
                      </a:r>
                    </a:p>
                  </a:txBody>
                  <a:tcPr marL="19538" marR="19538" marT="19538" marB="1953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30188" marR="0" indent="-230188" algn="l" rtl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Comic Sans MS" pitchFamily="66" charset="0"/>
                          <a:sym typeface="Wingdings 2"/>
                        </a:rPr>
                        <a:t>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	Improve </a:t>
                      </a:r>
                      <a:r>
                        <a:rPr lang="en-US" sz="1200" kern="1400" dirty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T/T to Lecturer ratio; Plan effective growth including GE changes;</a:t>
                      </a:r>
                    </a:p>
                    <a:p>
                      <a:pPr marL="230188" marR="0" indent="-230188" algn="l" rtl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Comic Sans MS" pitchFamily="66" charset="0"/>
                          <a:sym typeface="Wingdings 2"/>
                        </a:rPr>
                        <a:t>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	Increase </a:t>
                      </a:r>
                      <a:r>
                        <a:rPr lang="en-US" sz="1200" kern="1400" dirty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STARS 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compliance;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Comic Sans MS" pitchFamily="66" charset="0"/>
                      </a:endParaRPr>
                    </a:p>
                    <a:p>
                      <a:pPr marL="230188" marR="0" indent="-230188" algn="l" rtl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Comic Sans MS" pitchFamily="66" charset="0"/>
                          <a:sym typeface="Wingdings 2"/>
                        </a:rPr>
                        <a:t>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	Increase </a:t>
                      </a:r>
                      <a:r>
                        <a:rPr lang="en-US" sz="1200" kern="1400" dirty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enrollment, and graduation rates; </a:t>
                      </a:r>
                      <a:endParaRPr lang="en-US" sz="1200" kern="1400" dirty="0" smtClean="0">
                        <a:solidFill>
                          <a:srgbClr val="000000"/>
                        </a:solidFill>
                        <a:latin typeface="Comic Sans MS" pitchFamily="66" charset="0"/>
                      </a:endParaRPr>
                    </a:p>
                    <a:p>
                      <a:pPr marL="230188" marR="0" indent="-230188" algn="l" rtl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Comic Sans MS" pitchFamily="66" charset="0"/>
                          <a:sym typeface="Wingdings 2"/>
                        </a:rPr>
                        <a:t>	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Add </a:t>
                      </a:r>
                      <a:r>
                        <a:rPr lang="en-US" sz="1200" kern="1400" dirty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new degree tracks in STEM disciplines;</a:t>
                      </a:r>
                    </a:p>
                    <a:p>
                      <a:pPr marL="230188" marR="0" indent="-230188" algn="l" rtl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Comic Sans MS" pitchFamily="66" charset="0"/>
                          <a:sym typeface="Wingdings 2"/>
                        </a:rPr>
                        <a:t>	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Implement </a:t>
                      </a:r>
                      <a:r>
                        <a:rPr lang="en-US" sz="1200" kern="1400" dirty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programs  to support wellness of faculty, staff and students.</a:t>
                      </a:r>
                    </a:p>
                  </a:txBody>
                  <a:tcPr marL="19538" marR="19538" marT="19538" marB="1953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0200">
                <a:tc>
                  <a:txBody>
                    <a:bodyPr/>
                    <a:lstStyle/>
                    <a:p>
                      <a:pPr marL="60325" marR="0" indent="0" algn="l" rtl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itchFamily="34" charset="0"/>
                        <a:buNone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Fully </a:t>
                      </a:r>
                      <a:r>
                        <a:rPr lang="en-US" sz="1200" kern="1400" dirty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implement assessment processes leading to continuous improvement.</a:t>
                      </a:r>
                    </a:p>
                  </a:txBody>
                  <a:tcPr marL="19538" marR="19538" marT="19538" marB="1953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marR="0" indent="-285750" algn="l" rtl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Comic Sans MS" pitchFamily="66" charset="0"/>
                          <a:sym typeface="Wingdings 2"/>
                        </a:rPr>
                        <a:t></a:t>
                      </a:r>
                      <a:r>
                        <a:rPr lang="en-US" sz="1200" kern="1400" dirty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 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	Complete </a:t>
                      </a:r>
                      <a:r>
                        <a:rPr lang="en-US" sz="1200" kern="1400" dirty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baseline for all programs including Centers;</a:t>
                      </a:r>
                    </a:p>
                    <a:p>
                      <a:pPr marL="285750" marR="0" indent="-285750" algn="l" rtl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Comic Sans MS" pitchFamily="66" charset="0"/>
                          <a:sym typeface="Wingdings 2"/>
                        </a:rPr>
                        <a:t> 	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Prepare </a:t>
                      </a:r>
                      <a:r>
                        <a:rPr lang="en-US" sz="1200" kern="1400" dirty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a comprehensive array of assessment instruments; </a:t>
                      </a:r>
                    </a:p>
                    <a:p>
                      <a:pPr marL="285750" marR="0" indent="-285750" algn="l" rtl="0">
                        <a:lnSpc>
                          <a:spcPct val="116000"/>
                        </a:lnSpc>
                        <a:spcBef>
                          <a:spcPts val="0"/>
                        </a:spcBef>
                        <a:spcAft>
                          <a:spcPts val="598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Comic Sans MS" pitchFamily="66" charset="0"/>
                          <a:sym typeface="Wingdings 2"/>
                        </a:rPr>
                        <a:t></a:t>
                      </a:r>
                      <a:r>
                        <a:rPr lang="en-US" sz="1200" kern="1400" dirty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 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	Enhance </a:t>
                      </a:r>
                      <a:r>
                        <a:rPr lang="en-US" sz="1200" kern="1400" dirty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resource allocation to assessment.</a:t>
                      </a:r>
                    </a:p>
                  </a:txBody>
                  <a:tcPr marL="19538" marR="19538" marT="19538" marB="1953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30188" marR="0" indent="-230188" algn="l" rtl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Comic Sans MS" pitchFamily="66" charset="0"/>
                          <a:sym typeface="Wingdings 2"/>
                        </a:rPr>
                        <a:t></a:t>
                      </a:r>
                      <a:r>
                        <a:rPr lang="en-US" sz="1200" kern="1400" dirty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 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	Fully </a:t>
                      </a:r>
                      <a:r>
                        <a:rPr lang="en-US" sz="1200" kern="1400" dirty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implement assessment plans for all academic programs (including GE);</a:t>
                      </a:r>
                    </a:p>
                    <a:p>
                      <a:pPr marL="230188" marR="0" indent="-230188" algn="l" rtl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Comic Sans MS" pitchFamily="66" charset="0"/>
                          <a:sym typeface="Wingdings 2"/>
                        </a:rPr>
                        <a:t>	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Complete </a:t>
                      </a:r>
                      <a:r>
                        <a:rPr lang="en-US" sz="1200" kern="1400" dirty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program reviews for all academic programs (including GE);</a:t>
                      </a:r>
                    </a:p>
                    <a:p>
                      <a:pPr marL="230188" marR="0" indent="-230188" algn="l" rtl="0">
                        <a:lnSpc>
                          <a:spcPct val="116000"/>
                        </a:lnSpc>
                        <a:spcBef>
                          <a:spcPts val="0"/>
                        </a:spcBef>
                        <a:spcAft>
                          <a:spcPts val="598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Comic Sans MS" pitchFamily="66" charset="0"/>
                          <a:sym typeface="Wingdings 2"/>
                        </a:rPr>
                        <a:t></a:t>
                      </a:r>
                      <a:r>
                        <a:rPr lang="en-US" sz="1200" kern="1400" dirty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 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WASC re-accreditation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 received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Comic Sans MS" pitchFamily="66" charset="0"/>
                      </a:endParaRPr>
                    </a:p>
                  </a:txBody>
                  <a:tcPr marL="19538" marR="19538" marT="19538" marB="1953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8583">
                <a:tc>
                  <a:txBody>
                    <a:bodyPr/>
                    <a:lstStyle/>
                    <a:p>
                      <a:pPr marL="60325" marR="0" indent="0" algn="l" rtl="0">
                        <a:lnSpc>
                          <a:spcPct val="116000"/>
                        </a:lnSpc>
                        <a:spcBef>
                          <a:spcPts val="0"/>
                        </a:spcBef>
                        <a:spcAft>
                          <a:spcPts val="598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Create and implement a first, second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and transfer year programs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Comic Sans MS" pitchFamily="66" charset="0"/>
                      </a:endParaRPr>
                    </a:p>
                  </a:txBody>
                  <a:tcPr marL="19538" marR="19538" marT="19538" marB="1953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 algn="l" rtl="0">
                        <a:lnSpc>
                          <a:spcPct val="116000"/>
                        </a:lnSpc>
                        <a:spcBef>
                          <a:spcPts val="0"/>
                        </a:spcBef>
                        <a:spcAft>
                          <a:spcPts val="598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Comic Sans MS" pitchFamily="66" charset="0"/>
                          <a:sym typeface="Wingdings 2"/>
                        </a:rPr>
                        <a:t></a:t>
                      </a:r>
                      <a:r>
                        <a:rPr lang="en-US" sz="1200" kern="1400" dirty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 Implement first year and transfer 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experience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 (ISLAS)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Comic Sans MS" pitchFamily="66" charset="0"/>
                      </a:endParaRPr>
                    </a:p>
                  </a:txBody>
                  <a:tcPr marL="19538" marR="19538" marT="19538" marB="1953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 algn="l" rtl="0">
                        <a:lnSpc>
                          <a:spcPct val="116000"/>
                        </a:lnSpc>
                        <a:spcBef>
                          <a:spcPts val="0"/>
                        </a:spcBef>
                        <a:spcAft>
                          <a:spcPts val="598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Comic Sans MS" pitchFamily="66" charset="0"/>
                          <a:sym typeface="Wingdings 2"/>
                        </a:rPr>
                        <a:t> </a:t>
                      </a:r>
                      <a:r>
                        <a:rPr lang="en-US" sz="1200" kern="1400" dirty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 Implement second 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year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experience</a:t>
                      </a:r>
                      <a:r>
                        <a:rPr lang="en-US" sz="1200" kern="1400" dirty="0">
                          <a:solidFill>
                            <a:srgbClr val="000000"/>
                          </a:solidFill>
                          <a:latin typeface="Comic Sans MS" pitchFamily="66" charset="0"/>
                        </a:rPr>
                        <a:t>. </a:t>
                      </a:r>
                    </a:p>
                  </a:txBody>
                  <a:tcPr marL="19538" marR="19538" marT="19538" marB="1953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609600" y="228600"/>
            <a:ext cx="6316841" cy="647700"/>
            <a:chOff x="609600" y="228600"/>
            <a:chExt cx="6316841" cy="647700"/>
          </a:xfrm>
        </p:grpSpPr>
        <p:sp>
          <p:nvSpPr>
            <p:cNvPr id="3" name="TextBox 2"/>
            <p:cNvSpPr txBox="1"/>
            <p:nvPr/>
          </p:nvSpPr>
          <p:spPr>
            <a:xfrm>
              <a:off x="1524000" y="352395"/>
              <a:ext cx="540244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accent2"/>
                  </a:solidFill>
                </a:rPr>
                <a:t>  </a:t>
              </a:r>
              <a:r>
                <a:rPr lang="en-US" sz="2000" dirty="0" smtClean="0">
                  <a:latin typeface="Comic Sans MS" pitchFamily="66" charset="0"/>
                </a:rPr>
                <a:t>Academic Affairs Strategic Plan:  2011-16</a:t>
              </a:r>
              <a:endParaRPr lang="en-US" sz="2000" dirty="0">
                <a:latin typeface="Comic Sans MS" pitchFamily="66" charset="0"/>
              </a:endParaRPr>
            </a:p>
          </p:txBody>
        </p:sp>
        <p:pic>
          <p:nvPicPr>
            <p:cNvPr id="14" name="Picture 8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609600" y="228600"/>
              <a:ext cx="954505" cy="6477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066800"/>
            <a:ext cx="1752600" cy="4770062"/>
          </a:xfrm>
          <a:prstGeom prst="rect">
            <a:avLst/>
          </a:prstGeom>
          <a:noFill/>
          <a:ln w="25400" cmpd="dbl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2286000" y="-880511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 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286000" y="762000"/>
            <a:ext cx="66294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>
              <a:latin typeface="Comic Sans MS" pitchFamily="66" charset="0"/>
            </a:endParaRPr>
          </a:p>
          <a:p>
            <a:r>
              <a:rPr lang="en-US" sz="2000" dirty="0" smtClean="0">
                <a:latin typeface="Comic Sans MS" pitchFamily="66" charset="0"/>
              </a:rPr>
              <a:t>Change agents…</a:t>
            </a:r>
          </a:p>
          <a:p>
            <a:pPr marL="231775" indent="-231775">
              <a:buFont typeface="Arial" pitchFamily="34" charset="0"/>
              <a:buChar char="•"/>
            </a:pPr>
            <a:r>
              <a:rPr lang="en-US" sz="2000" dirty="0" smtClean="0">
                <a:latin typeface="Comic Sans MS" pitchFamily="66" charset="0"/>
              </a:rPr>
              <a:t>4-year residential and research </a:t>
            </a:r>
            <a:r>
              <a:rPr lang="en-US" sz="2000" dirty="0" err="1" smtClean="0">
                <a:latin typeface="Comic Sans MS" pitchFamily="66" charset="0"/>
              </a:rPr>
              <a:t>vs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u="sng" dirty="0" smtClean="0">
                <a:solidFill>
                  <a:srgbClr val="FF0000"/>
                </a:solidFill>
                <a:latin typeface="Comic Sans MS" pitchFamily="66" charset="0"/>
              </a:rPr>
              <a:t>for-profits</a:t>
            </a:r>
          </a:p>
          <a:p>
            <a:pPr marL="231775" indent="-231775"/>
            <a:endParaRPr lang="en-US" sz="1600" dirty="0" smtClean="0">
              <a:latin typeface="Comic Sans MS" pitchFamily="66" charset="0"/>
            </a:endParaRPr>
          </a:p>
          <a:p>
            <a:pPr marL="231775" indent="-231775">
              <a:buFont typeface="Arial" pitchFamily="34" charset="0"/>
              <a:buChar char="•"/>
            </a:pPr>
            <a:r>
              <a:rPr lang="en-US" sz="2000" dirty="0" smtClean="0">
                <a:latin typeface="Comic Sans MS" pitchFamily="66" charset="0"/>
              </a:rPr>
              <a:t>Students are seeing 4-year residential programs as </a:t>
            </a:r>
            <a:r>
              <a:rPr lang="en-US" sz="2000" u="sng" dirty="0" smtClean="0">
                <a:solidFill>
                  <a:srgbClr val="FF0000"/>
                </a:solidFill>
                <a:latin typeface="Comic Sans MS" pitchFamily="66" charset="0"/>
              </a:rPr>
              <a:t>expensive, problematic, and inflexible</a:t>
            </a:r>
            <a:r>
              <a:rPr lang="en-US" sz="2000" dirty="0" smtClean="0">
                <a:latin typeface="Comic Sans MS" pitchFamily="66" charset="0"/>
              </a:rPr>
              <a:t>.</a:t>
            </a:r>
          </a:p>
          <a:p>
            <a:pPr marL="231775" indent="-231775">
              <a:buFont typeface="Arial" pitchFamily="34" charset="0"/>
              <a:buChar char="•"/>
            </a:pPr>
            <a:endParaRPr lang="en-US" sz="1600" dirty="0" smtClean="0">
              <a:latin typeface="Comic Sans MS" pitchFamily="66" charset="0"/>
            </a:endParaRPr>
          </a:p>
          <a:p>
            <a:pPr marL="231775" indent="-231775">
              <a:buFont typeface="Arial" pitchFamily="34" charset="0"/>
              <a:buChar char="•"/>
            </a:pPr>
            <a:r>
              <a:rPr lang="en-US" sz="2000" u="sng" dirty="0" smtClean="0">
                <a:solidFill>
                  <a:srgbClr val="FF0000"/>
                </a:solidFill>
                <a:latin typeface="Comic Sans MS" pitchFamily="66" charset="0"/>
              </a:rPr>
              <a:t>Three-year</a:t>
            </a:r>
            <a:r>
              <a:rPr lang="en-US" sz="2000" dirty="0" smtClean="0">
                <a:latin typeface="Comic Sans MS" pitchFamily="66" charset="0"/>
              </a:rPr>
              <a:t> degree programs.</a:t>
            </a:r>
          </a:p>
          <a:p>
            <a:pPr marL="231775" indent="-231775">
              <a:buFont typeface="Arial" pitchFamily="34" charset="0"/>
              <a:buChar char="•"/>
            </a:pPr>
            <a:endParaRPr lang="en-US" sz="1600" dirty="0" smtClean="0">
              <a:latin typeface="Comic Sans MS" pitchFamily="66" charset="0"/>
            </a:endParaRPr>
          </a:p>
          <a:p>
            <a:pPr marL="231775" indent="-231775">
              <a:buFont typeface="Arial" pitchFamily="34" charset="0"/>
              <a:buChar char="•"/>
            </a:pPr>
            <a:r>
              <a:rPr lang="en-US" sz="2000" dirty="0" smtClean="0">
                <a:latin typeface="Comic Sans MS" pitchFamily="66" charset="0"/>
              </a:rPr>
              <a:t>Universities offer one-year </a:t>
            </a:r>
            <a:r>
              <a:rPr lang="en-US" sz="2000" u="sng" dirty="0" smtClean="0">
                <a:solidFill>
                  <a:srgbClr val="FF0000"/>
                </a:solidFill>
                <a:latin typeface="Comic Sans MS" pitchFamily="66" charset="0"/>
              </a:rPr>
              <a:t>preparatory</a:t>
            </a:r>
            <a:r>
              <a:rPr lang="en-US" sz="2000" dirty="0" smtClean="0">
                <a:latin typeface="Comic Sans MS" pitchFamily="66" charset="0"/>
              </a:rPr>
              <a:t> programs to high school students</a:t>
            </a:r>
          </a:p>
          <a:p>
            <a:pPr marL="231775" indent="-231775">
              <a:buFont typeface="Arial" pitchFamily="34" charset="0"/>
              <a:buChar char="•"/>
            </a:pPr>
            <a:endParaRPr lang="en-US" sz="1600" dirty="0" smtClean="0">
              <a:latin typeface="Comic Sans MS" pitchFamily="66" charset="0"/>
            </a:endParaRPr>
          </a:p>
          <a:p>
            <a:pPr marL="231775" indent="-231775">
              <a:buFont typeface="Arial" pitchFamily="34" charset="0"/>
              <a:buChar char="•"/>
            </a:pPr>
            <a:r>
              <a:rPr lang="en-US" sz="2000" dirty="0" smtClean="0">
                <a:latin typeface="Comic Sans MS" pitchFamily="66" charset="0"/>
              </a:rPr>
              <a:t>Classroom discussions, office hours, lectures, study groups, and assignments will move </a:t>
            </a:r>
            <a:r>
              <a:rPr lang="en-US" sz="2000" u="sng" dirty="0" smtClean="0">
                <a:solidFill>
                  <a:srgbClr val="FF0000"/>
                </a:solidFill>
                <a:latin typeface="Comic Sans MS" pitchFamily="66" charset="0"/>
              </a:rPr>
              <a:t>on-line</a:t>
            </a:r>
            <a:r>
              <a:rPr lang="en-US" sz="2000" dirty="0" smtClean="0">
                <a:latin typeface="Comic Sans MS" pitchFamily="66" charset="0"/>
              </a:rPr>
              <a:t>.</a:t>
            </a:r>
          </a:p>
          <a:p>
            <a:pPr marL="231775" indent="-231775">
              <a:buFont typeface="Arial" pitchFamily="34" charset="0"/>
              <a:buChar char="•"/>
            </a:pPr>
            <a:endParaRPr lang="en-US" sz="1600" dirty="0" smtClean="0">
              <a:latin typeface="Comic Sans MS" pitchFamily="66" charset="0"/>
            </a:endParaRPr>
          </a:p>
          <a:p>
            <a:pPr marL="231775" indent="-231775">
              <a:buFont typeface="Arial" pitchFamily="34" charset="0"/>
              <a:buChar char="•"/>
            </a:pPr>
            <a:r>
              <a:rPr lang="en-US" sz="2000" dirty="0" smtClean="0">
                <a:latin typeface="Comic Sans MS" pitchFamily="66" charset="0"/>
              </a:rPr>
              <a:t>Faculty , less an oracle and more an organizer and </a:t>
            </a:r>
            <a:r>
              <a:rPr lang="en-US" sz="2000" u="sng" dirty="0" smtClean="0">
                <a:solidFill>
                  <a:srgbClr val="FF0000"/>
                </a:solidFill>
                <a:latin typeface="Comic Sans MS" pitchFamily="66" charset="0"/>
              </a:rPr>
              <a:t>guide</a:t>
            </a:r>
            <a:r>
              <a:rPr lang="en-US" sz="2000" dirty="0" smtClean="0">
                <a:latin typeface="Comic Sans MS" pitchFamily="66" charset="0"/>
              </a:rPr>
              <a:t>; that is, someone who adds perspective and context.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6248400"/>
            <a:ext cx="45945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omic Sans MS" pitchFamily="66" charset="0"/>
              </a:rPr>
              <a:t>Source:  Chronicle of Higher Education (2012)</a:t>
            </a:r>
            <a:endParaRPr lang="en-US" sz="1600" dirty="0">
              <a:latin typeface="Comic Sans MS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" y="228600"/>
            <a:ext cx="7848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1776413" algn="l"/>
              </a:tabLst>
            </a:pPr>
            <a:r>
              <a:rPr lang="en-US" sz="2400" dirty="0" smtClean="0">
                <a:solidFill>
                  <a:srgbClr val="FF0000"/>
                </a:solidFill>
                <a:latin typeface="Comic Sans MS" pitchFamily="66" charset="0"/>
              </a:rPr>
              <a:t>Content for today and campus strategic planning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1" name="Picture 3" descr="C:\Users\Dawn and Bill\AppData\Local\Microsoft\Windows\Temporary Internet Files\Content.IE5\1TPVZ8BE\MM900236357[1]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98349">
            <a:off x="7412436" y="3127716"/>
            <a:ext cx="1671638" cy="3888521"/>
          </a:xfrm>
          <a:prstGeom prst="rect">
            <a:avLst/>
          </a:prstGeom>
          <a:noFill/>
        </p:spPr>
      </p:pic>
      <p:pic>
        <p:nvPicPr>
          <p:cNvPr id="134147" name="Picture 3" descr="C:\Documents and Settings\Dawn.Neuman\Local Settings\Temporary Internet Files\Content.IE5\425U8G4B\MP900438774[1]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>
            <a:off x="4876800" y="7543800"/>
            <a:ext cx="1752600" cy="2743200"/>
          </a:xfrm>
          <a:prstGeom prst="rect">
            <a:avLst/>
          </a:prstGeom>
          <a:noFill/>
        </p:spPr>
      </p:pic>
      <p:cxnSp>
        <p:nvCxnSpPr>
          <p:cNvPr id="22" name="Elbow Connector 21"/>
          <p:cNvCxnSpPr/>
          <p:nvPr/>
        </p:nvCxnSpPr>
        <p:spPr>
          <a:xfrm rot="5400000">
            <a:off x="6765667" y="1844933"/>
            <a:ext cx="1632466" cy="685800"/>
          </a:xfrm>
          <a:prstGeom prst="bentConnector2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6073" name="Picture 9" descr="C:\Users\Dawn and Bill\AppData\Local\Microsoft\Windows\Temporary Internet Files\Content.IE5\F3G9DADD\MC900230731[1].wm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37638" y="4497812"/>
            <a:ext cx="4582562" cy="2385588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609600" y="381000"/>
            <a:ext cx="6096000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en-US" sz="2800" u="sng" dirty="0" smtClean="0">
                <a:latin typeface="Comic Sans MS" pitchFamily="66" charset="0"/>
                <a:cs typeface="Arial" pitchFamily="34" charset="0"/>
              </a:rPr>
              <a:t>I Fell into a Burning Ring of Fire,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09600" y="1981200"/>
            <a:ext cx="8305800" cy="1676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2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endParaRPr lang="en-US" sz="12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endParaRPr lang="en-US" sz="12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endParaRPr lang="en-US" sz="12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endParaRPr lang="en-US" sz="12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endParaRPr lang="en-US" sz="12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endParaRPr lang="en-US" sz="12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endParaRPr lang="en-US" sz="12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endParaRPr lang="en-US" sz="12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endParaRPr lang="en-US" sz="1200" dirty="0" smtClean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57200" y="1981200"/>
            <a:ext cx="6324600" cy="609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1000" y="5257800"/>
            <a:ext cx="63246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200" dirty="0" smtClean="0">
              <a:latin typeface="Comic Sans MS" pitchFamily="66" charset="0"/>
            </a:endParaRPr>
          </a:p>
          <a:p>
            <a:r>
              <a:rPr lang="en-US" sz="1400" dirty="0" smtClean="0">
                <a:latin typeface="Comic Sans MS" pitchFamily="66" charset="0"/>
              </a:rPr>
              <a:t>“Deliverology” - Michael Barber </a:t>
            </a:r>
          </a:p>
          <a:p>
            <a:r>
              <a:rPr lang="en-US" sz="1400" dirty="0" smtClean="0">
                <a:latin typeface="Comic Sans MS" pitchFamily="66" charset="0"/>
              </a:rPr>
              <a:t>CARS, Committee on Access, Retention, Success </a:t>
            </a:r>
          </a:p>
          <a:p>
            <a:r>
              <a:rPr lang="en-US" sz="1400" dirty="0" smtClean="0">
                <a:latin typeface="Comic Sans MS" pitchFamily="66" charset="0"/>
              </a:rPr>
              <a:t>CAG, Closing the Achievement Gap</a:t>
            </a:r>
          </a:p>
          <a:p>
            <a:r>
              <a:rPr lang="en-US" sz="1400" dirty="0" smtClean="0">
                <a:latin typeface="Comic Sans MS" pitchFamily="66" charset="0"/>
              </a:rPr>
              <a:t>EMSSC, Enrollment Management and Student Success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029200" y="28194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CAG (2010  - 2011)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 rot="1298899">
            <a:off x="6994297" y="743624"/>
            <a:ext cx="1676400" cy="646331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“Deliverology” (late, 2009) </a:t>
            </a:r>
            <a:endParaRPr lang="en-US" dirty="0" smtClean="0"/>
          </a:p>
        </p:txBody>
      </p:sp>
      <p:sp>
        <p:nvSpPr>
          <p:cNvPr id="45" name="TextBox 44"/>
          <p:cNvSpPr txBox="1"/>
          <p:nvPr/>
        </p:nvSpPr>
        <p:spPr>
          <a:xfrm>
            <a:off x="2286000" y="4191000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latin typeface="Comic Sans MS" pitchFamily="66" charset="0"/>
              </a:rPr>
              <a:t>Graduation Initiative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029200" y="5105400"/>
            <a:ext cx="16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</a:rPr>
              <a:t>Student Success Partnership 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216069" name="Picture 5" descr="C:\Users\Dawn and Bill\AppData\Local\Microsoft\Windows\Temporary Internet Files\Content.IE5\1TPVZ8BE\MC900057965[1].wm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62378">
            <a:off x="6450374" y="1284735"/>
            <a:ext cx="1771193" cy="1367942"/>
          </a:xfrm>
          <a:prstGeom prst="rect">
            <a:avLst/>
          </a:prstGeom>
          <a:noFill/>
        </p:spPr>
      </p:pic>
      <p:pic>
        <p:nvPicPr>
          <p:cNvPr id="216070" name="Picture 6" descr="C:\Users\Dawn and Bill\AppData\Local\Microsoft\Windows\Temporary Internet Files\Content.IE5\Y0VHAX57\MC900435789[1].wm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43200" y="2057400"/>
            <a:ext cx="1904999" cy="1192974"/>
          </a:xfrm>
          <a:prstGeom prst="rect">
            <a:avLst/>
          </a:prstGeom>
          <a:noFill/>
        </p:spPr>
      </p:pic>
      <p:pic>
        <p:nvPicPr>
          <p:cNvPr id="216071" name="Picture 7" descr="C:\Users\Dawn and Bill\AppData\Local\Microsoft\Windows\Temporary Internet Files\Content.IE5\1TPVZ8BE\MC900018404[1].wm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1000" y="3429000"/>
            <a:ext cx="2003450" cy="1377086"/>
          </a:xfrm>
          <a:prstGeom prst="rect">
            <a:avLst/>
          </a:prstGeom>
          <a:noFill/>
        </p:spPr>
      </p:pic>
      <p:pic>
        <p:nvPicPr>
          <p:cNvPr id="216072" name="Picture 8" descr="C:\Users\Dawn and Bill\AppData\Local\Microsoft\Windows\Temporary Internet Files\Content.IE5\Y0VHAX57\MC900231045[1].wmf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486400" y="3124200"/>
            <a:ext cx="1344024" cy="1035113"/>
          </a:xfrm>
          <a:prstGeom prst="rect">
            <a:avLst/>
          </a:prstGeom>
          <a:noFill/>
        </p:spPr>
      </p:pic>
      <p:cxnSp>
        <p:nvCxnSpPr>
          <p:cNvPr id="64" name="Elbow Connector 63"/>
          <p:cNvCxnSpPr/>
          <p:nvPr/>
        </p:nvCxnSpPr>
        <p:spPr>
          <a:xfrm rot="10800000" flipV="1">
            <a:off x="3581400" y="3429000"/>
            <a:ext cx="1828800" cy="1143000"/>
          </a:xfrm>
          <a:prstGeom prst="bentConnector3">
            <a:avLst>
              <a:gd name="adj1" fmla="val 50000"/>
            </a:avLst>
          </a:prstGeom>
          <a:ln w="28575" cap="rnd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Elbow Connector 74"/>
          <p:cNvCxnSpPr>
            <a:stCxn id="45" idx="2"/>
          </p:cNvCxnSpPr>
          <p:nvPr/>
        </p:nvCxnSpPr>
        <p:spPr>
          <a:xfrm rot="16200000" flipH="1">
            <a:off x="3714066" y="4247465"/>
            <a:ext cx="344269" cy="1524000"/>
          </a:xfrm>
          <a:prstGeom prst="bentConnector2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/>
          <p:cNvGrpSpPr/>
          <p:nvPr/>
        </p:nvGrpSpPr>
        <p:grpSpPr>
          <a:xfrm>
            <a:off x="304800" y="1143000"/>
            <a:ext cx="5111993" cy="1825319"/>
            <a:chOff x="298207" y="990600"/>
            <a:chExt cx="5111993" cy="1825319"/>
          </a:xfrm>
        </p:grpSpPr>
        <p:pic>
          <p:nvPicPr>
            <p:cNvPr id="216081" name="Picture 17" descr="The Bell Tower is located at the entrance to the University's South Quad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533400" y="1524000"/>
              <a:ext cx="840337" cy="56197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</p:pic>
        <p:sp>
          <p:nvSpPr>
            <p:cNvPr id="41" name="TextBox 40"/>
            <p:cNvSpPr txBox="1"/>
            <p:nvPr/>
          </p:nvSpPr>
          <p:spPr>
            <a:xfrm>
              <a:off x="762000" y="990600"/>
              <a:ext cx="3200400" cy="369332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/>
              </a:prstTxWarp>
              <a:spAutoFit/>
            </a:bodyPr>
            <a:lstStyle/>
            <a:p>
              <a:r>
                <a:rPr lang="en-US" dirty="0" smtClean="0">
                  <a:latin typeface="Comic Sans MS" pitchFamily="66" charset="0"/>
                </a:rPr>
                <a:t>EMSSC (2003-2007) </a:t>
              </a:r>
              <a:endParaRPr lang="en-US" dirty="0"/>
            </a:p>
          </p:txBody>
        </p:sp>
        <p:sp>
          <p:nvSpPr>
            <p:cNvPr id="43" name="TextBox 42"/>
            <p:cNvSpPr txBox="1"/>
            <p:nvPr/>
          </p:nvSpPr>
          <p:spPr>
            <a:xfrm rot="907787">
              <a:off x="298207" y="2446587"/>
              <a:ext cx="2514600" cy="369332"/>
            </a:xfrm>
            <a:prstGeom prst="rect">
              <a:avLst/>
            </a:prstGeom>
            <a:noFill/>
          </p:spPr>
          <p:txBody>
            <a:bodyPr wrap="square" rtlCol="0">
              <a:prstTxWarp prst="textTriangleInverted">
                <a:avLst/>
              </a:prstTxWarp>
              <a:spAutoFit/>
            </a:bodyPr>
            <a:lstStyle/>
            <a:p>
              <a:r>
                <a:rPr lang="en-US" dirty="0" smtClean="0">
                  <a:latin typeface="Comic Sans MS" pitchFamily="66" charset="0"/>
                </a:rPr>
                <a:t>CARS (2007-2010);</a:t>
              </a:r>
              <a:endParaRPr lang="en-US" dirty="0"/>
            </a:p>
          </p:txBody>
        </p:sp>
        <p:sp>
          <p:nvSpPr>
            <p:cNvPr id="50" name="Curved Down Arrow 49"/>
            <p:cNvSpPr/>
            <p:nvPr/>
          </p:nvSpPr>
          <p:spPr>
            <a:xfrm rot="4704464">
              <a:off x="1462160" y="1850104"/>
              <a:ext cx="1009064" cy="230111"/>
            </a:xfrm>
            <a:prstGeom prst="curvedDownArrow">
              <a:avLst>
                <a:gd name="adj1" fmla="val 25000"/>
                <a:gd name="adj2" fmla="val 50000"/>
                <a:gd name="adj3" fmla="val 27197"/>
              </a:avLst>
            </a:prstGeom>
            <a:solidFill>
              <a:schemeClr val="bg1">
                <a:lumMod val="65000"/>
              </a:scheme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7" name="Curved Down Arrow 26"/>
            <p:cNvSpPr/>
            <p:nvPr/>
          </p:nvSpPr>
          <p:spPr>
            <a:xfrm>
              <a:off x="2209800" y="1600200"/>
              <a:ext cx="3200400" cy="990600"/>
            </a:xfrm>
            <a:prstGeom prst="curvedDownArrow">
              <a:avLst>
                <a:gd name="adj1" fmla="val 5529"/>
                <a:gd name="adj2" fmla="val 50000"/>
                <a:gd name="adj3" fmla="val 25000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31" name="14 Ring Of Fire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3" cstate="print"/>
          <a:stretch>
            <a:fillRect/>
          </a:stretch>
        </p:blipFill>
        <p:spPr>
          <a:xfrm>
            <a:off x="91440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sndAc>
      <p:stSnd>
        <p:snd r:embed="rId4" name="14 Ring Of Fir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6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6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4 Ring Of Fi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7066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522366" y="533400"/>
            <a:ext cx="8621634" cy="5739099"/>
            <a:chOff x="522366" y="533400"/>
            <a:chExt cx="8621634" cy="5739099"/>
          </a:xfrm>
        </p:grpSpPr>
        <p:pic>
          <p:nvPicPr>
            <p:cNvPr id="22323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2366" y="533400"/>
              <a:ext cx="8621634" cy="57390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" name="TextBox 2"/>
            <p:cNvSpPr txBox="1"/>
            <p:nvPr/>
          </p:nvSpPr>
          <p:spPr>
            <a:xfrm>
              <a:off x="2895600" y="1676400"/>
              <a:ext cx="4940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Comic Sans MS" pitchFamily="66" charset="0"/>
                </a:rPr>
                <a:t>CAG</a:t>
              </a:r>
              <a:endParaRPr lang="en-US" sz="1200" dirty="0">
                <a:latin typeface="Comic Sans MS" pitchFamily="66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352800" y="1981200"/>
              <a:ext cx="4796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Comic Sans MS" pitchFamily="66" charset="0"/>
                </a:rPr>
                <a:t>SSP</a:t>
              </a:r>
              <a:endParaRPr lang="en-US" sz="1200" dirty="0">
                <a:latin typeface="Comic Sans MS" pitchFamily="66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267200" y="2819400"/>
              <a:ext cx="5934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Comic Sans MS" pitchFamily="66" charset="0"/>
                </a:rPr>
                <a:t>CARS</a:t>
              </a:r>
              <a:endParaRPr lang="en-US" sz="1200" dirty="0">
                <a:latin typeface="Comic Sans MS" pitchFamily="66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876800" y="3048000"/>
              <a:ext cx="3722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Comic Sans MS" pitchFamily="66" charset="0"/>
                </a:rPr>
                <a:t>GI</a:t>
              </a:r>
              <a:endParaRPr lang="en-US" sz="1200" dirty="0">
                <a:latin typeface="Comic Sans MS" pitchFamily="66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733800" y="2438400"/>
              <a:ext cx="7296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Comic Sans MS" pitchFamily="66" charset="0"/>
                </a:rPr>
                <a:t>EMSSC</a:t>
              </a:r>
              <a:endParaRPr lang="en-US" sz="1200" dirty="0">
                <a:latin typeface="Comic Sans MS" pitchFamily="66" charset="0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304800" y="381000"/>
            <a:ext cx="8305800" cy="5791200"/>
          </a:xfrm>
          <a:prstGeom prst="rect">
            <a:avLst/>
          </a:prstGeom>
          <a:noFill/>
          <a:ln w="76200" cmpd="tri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1219200"/>
            <a:ext cx="86868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200" i="1" dirty="0" smtClean="0">
              <a:latin typeface="Comic Sans MS" pitchFamily="66" charset="0"/>
            </a:endParaRPr>
          </a:p>
          <a:p>
            <a:r>
              <a:rPr lang="en-US" dirty="0" smtClean="0">
                <a:latin typeface="Comic Sans MS" pitchFamily="66" charset="0"/>
              </a:rPr>
              <a:t>The SSP Steering Committee, deploys small, short-term</a:t>
            </a:r>
          </a:p>
          <a:p>
            <a:r>
              <a:rPr lang="en-US" dirty="0" smtClean="0">
                <a:latin typeface="Comic Sans MS" pitchFamily="66" charset="0"/>
              </a:rPr>
              <a:t> task forces  to research and make recommendations</a:t>
            </a:r>
          </a:p>
          <a:p>
            <a:endParaRPr lang="en-US" dirty="0" smtClean="0">
              <a:latin typeface="Comic Sans MS" pitchFamily="66" charset="0"/>
            </a:endParaRPr>
          </a:p>
          <a:p>
            <a:pPr marL="742950" indent="-628650" defTabSz="571500">
              <a:tabLst>
                <a:tab pos="1943100" algn="l"/>
              </a:tabLst>
            </a:pPr>
            <a:r>
              <a:rPr lang="en-US" u="sng" dirty="0" smtClean="0">
                <a:latin typeface="Comic Sans MS" pitchFamily="66" charset="0"/>
              </a:rPr>
              <a:t>TF1</a:t>
            </a:r>
            <a:r>
              <a:rPr lang="en-US" dirty="0" smtClean="0">
                <a:latin typeface="Comic Sans MS" pitchFamily="66" charset="0"/>
              </a:rPr>
              <a:t>	</a:t>
            </a:r>
            <a:r>
              <a:rPr lang="en-US" u="sng" dirty="0" smtClean="0">
                <a:latin typeface="Comic Sans MS" pitchFamily="66" charset="0"/>
              </a:rPr>
              <a:t>Assignment</a:t>
            </a:r>
            <a:r>
              <a:rPr lang="en-US" dirty="0" smtClean="0">
                <a:latin typeface="Comic Sans MS" pitchFamily="66" charset="0"/>
              </a:rPr>
              <a:t>: Inventory best practices for at-risk students; </a:t>
            </a:r>
          </a:p>
          <a:p>
            <a:pPr marL="742950" lvl="1" indent="-628650" defTabSz="571500">
              <a:tabLst>
                <a:tab pos="1943100" algn="l"/>
              </a:tabLst>
            </a:pP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	Outcome:	Provided chairs with names of non-returners by program. </a:t>
            </a:r>
          </a:p>
          <a:p>
            <a:pPr marL="742950" indent="-628650" defTabSz="571500">
              <a:tabLst>
                <a:tab pos="1943100" algn="l"/>
              </a:tabLst>
            </a:pPr>
            <a:endParaRPr lang="en-US" dirty="0" smtClean="0">
              <a:latin typeface="Comic Sans MS" pitchFamily="66" charset="0"/>
            </a:endParaRPr>
          </a:p>
          <a:p>
            <a:pPr marL="742950" indent="-628650" defTabSz="571500">
              <a:tabLst>
                <a:tab pos="1943100" algn="l"/>
              </a:tabLst>
            </a:pPr>
            <a:r>
              <a:rPr lang="en-US" u="sng" dirty="0" smtClean="0">
                <a:latin typeface="Comic Sans MS" pitchFamily="66" charset="0"/>
              </a:rPr>
              <a:t>TF2</a:t>
            </a:r>
            <a:r>
              <a:rPr lang="en-US" dirty="0" smtClean="0">
                <a:latin typeface="Comic Sans MS" pitchFamily="66" charset="0"/>
              </a:rPr>
              <a:t>	</a:t>
            </a:r>
            <a:r>
              <a:rPr lang="en-US" u="sng" dirty="0" smtClean="0">
                <a:latin typeface="Comic Sans MS" pitchFamily="66" charset="0"/>
              </a:rPr>
              <a:t>Assessment</a:t>
            </a:r>
            <a:r>
              <a:rPr lang="en-US" dirty="0" smtClean="0">
                <a:latin typeface="Comic Sans MS" pitchFamily="66" charset="0"/>
              </a:rPr>
              <a:t>: How are students accessing and understanding advising?</a:t>
            </a:r>
          </a:p>
          <a:p>
            <a:pPr marL="742950" lvl="1" indent="-628650" defTabSz="571500">
              <a:tabLst>
                <a:tab pos="1943100" algn="l"/>
              </a:tabLst>
            </a:pPr>
            <a:r>
              <a:rPr lang="en-US" dirty="0" smtClean="0">
                <a:latin typeface="Comic Sans MS" pitchFamily="66" charset="0"/>
              </a:rPr>
              <a:t>	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Outcome:	Provided chairs with Early Warning letter</a:t>
            </a:r>
          </a:p>
          <a:p>
            <a:pPr marL="742950" indent="-628650" defTabSz="571500">
              <a:tabLst>
                <a:tab pos="1943100" algn="l"/>
              </a:tabLst>
            </a:pPr>
            <a:endParaRPr lang="en-US" dirty="0" smtClean="0">
              <a:latin typeface="Comic Sans MS" pitchFamily="66" charset="0"/>
            </a:endParaRPr>
          </a:p>
          <a:p>
            <a:pPr marL="742950" indent="-628650" defTabSz="571500">
              <a:tabLst>
                <a:tab pos="1943100" algn="l"/>
              </a:tabLst>
            </a:pPr>
            <a:r>
              <a:rPr lang="en-US" u="sng" dirty="0" smtClean="0">
                <a:latin typeface="Comic Sans MS" pitchFamily="66" charset="0"/>
              </a:rPr>
              <a:t>TF3</a:t>
            </a:r>
            <a:r>
              <a:rPr lang="en-US" dirty="0" smtClean="0">
                <a:latin typeface="Comic Sans MS" pitchFamily="66" charset="0"/>
              </a:rPr>
              <a:t>	</a:t>
            </a:r>
            <a:r>
              <a:rPr lang="en-US" u="sng" dirty="0" smtClean="0">
                <a:latin typeface="Comic Sans MS" pitchFamily="66" charset="0"/>
              </a:rPr>
              <a:t>Assignment</a:t>
            </a:r>
            <a:r>
              <a:rPr lang="en-US" dirty="0" smtClean="0">
                <a:latin typeface="Comic Sans MS" pitchFamily="66" charset="0"/>
              </a:rPr>
              <a:t>:  What resources do students access?</a:t>
            </a:r>
          </a:p>
          <a:p>
            <a:pPr marL="742950" lvl="1" indent="-628650" defTabSz="571500">
              <a:tabLst>
                <a:tab pos="1943100" algn="l"/>
              </a:tabLst>
            </a:pPr>
            <a:r>
              <a:rPr lang="en-US" dirty="0" smtClean="0">
                <a:latin typeface="Comic Sans MS" pitchFamily="66" charset="0"/>
              </a:rPr>
              <a:t>	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Outcome: Faculty advisors learn CARR</a:t>
            </a:r>
          </a:p>
          <a:p>
            <a:pPr marL="742950" lvl="1" indent="-628650" defTabSz="571500">
              <a:tabLst>
                <a:tab pos="1943100" algn="l"/>
              </a:tabLst>
            </a:pPr>
            <a:r>
              <a:rPr lang="en-US" dirty="0" smtClean="0">
                <a:latin typeface="Comic Sans MS" pitchFamily="66" charset="0"/>
              </a:rPr>
              <a:t>	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Outcome: Reach out to undeclared students</a:t>
            </a:r>
          </a:p>
          <a:p>
            <a:pPr marL="742950" indent="-628650" defTabSz="571500">
              <a:tabLst>
                <a:tab pos="1943100" algn="l"/>
              </a:tabLst>
            </a:pPr>
            <a:endParaRPr lang="en-US" dirty="0" smtClean="0">
              <a:latin typeface="Comic Sans MS" pitchFamily="66" charset="0"/>
            </a:endParaRPr>
          </a:p>
          <a:p>
            <a:pPr marL="742950" indent="-628650" defTabSz="571500">
              <a:tabLst>
                <a:tab pos="1943100" algn="l"/>
              </a:tabLst>
            </a:pPr>
            <a:r>
              <a:rPr lang="en-US" u="sng" dirty="0" smtClean="0">
                <a:latin typeface="Comic Sans MS" pitchFamily="66" charset="0"/>
              </a:rPr>
              <a:t>TF4</a:t>
            </a:r>
            <a:r>
              <a:rPr lang="en-US" dirty="0" smtClean="0">
                <a:latin typeface="Comic Sans MS" pitchFamily="66" charset="0"/>
              </a:rPr>
              <a:t>	</a:t>
            </a:r>
            <a:r>
              <a:rPr lang="en-US" u="sng" dirty="0" smtClean="0">
                <a:latin typeface="Comic Sans MS" pitchFamily="66" charset="0"/>
              </a:rPr>
              <a:t>Assignment</a:t>
            </a:r>
            <a:r>
              <a:rPr lang="en-US" dirty="0" smtClean="0">
                <a:latin typeface="Comic Sans MS" pitchFamily="66" charset="0"/>
              </a:rPr>
              <a:t>: What can we do about helping poorly prepared students?</a:t>
            </a:r>
          </a:p>
          <a:p>
            <a:pPr marL="742950" lvl="1" indent="-628650" defTabSz="571500">
              <a:tabLst>
                <a:tab pos="1943100" algn="l"/>
              </a:tabLst>
            </a:pPr>
            <a:r>
              <a:rPr lang="en-US" dirty="0" smtClean="0">
                <a:latin typeface="Comic Sans MS" pitchFamily="66" charset="0"/>
              </a:rPr>
              <a:t>	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Outcome:	Personal follow-up with 2.2 and below students</a:t>
            </a:r>
            <a:r>
              <a:rPr lang="en-US" dirty="0" smtClean="0">
                <a:latin typeface="Comic Sans MS" pitchFamily="66" charset="0"/>
              </a:rPr>
              <a:t>. </a:t>
            </a:r>
          </a:p>
          <a:p>
            <a:pPr marL="742950" indent="-628650" defTabSz="571500">
              <a:tabLst>
                <a:tab pos="1943100" algn="l"/>
              </a:tabLst>
            </a:pPr>
            <a:endParaRPr lang="en-US" dirty="0" smtClean="0">
              <a:latin typeface="Comic Sans MS" pitchFamily="66" charset="0"/>
            </a:endParaRPr>
          </a:p>
          <a:p>
            <a:pPr marL="742950" indent="-628650" defTabSz="571500">
              <a:tabLst>
                <a:tab pos="1943100" algn="l"/>
              </a:tabLst>
            </a:pPr>
            <a:r>
              <a:rPr lang="en-US" u="sng" dirty="0" smtClean="0">
                <a:latin typeface="Comic Sans MS" pitchFamily="66" charset="0"/>
              </a:rPr>
              <a:t>TF5</a:t>
            </a:r>
            <a:r>
              <a:rPr lang="en-US" dirty="0" smtClean="0">
                <a:latin typeface="Comic Sans MS" pitchFamily="66" charset="0"/>
              </a:rPr>
              <a:t>	</a:t>
            </a:r>
            <a:r>
              <a:rPr lang="en-US" u="sng" dirty="0" smtClean="0">
                <a:latin typeface="Comic Sans MS" pitchFamily="66" charset="0"/>
              </a:rPr>
              <a:t>Assignment</a:t>
            </a:r>
            <a:r>
              <a:rPr lang="en-US" dirty="0" smtClean="0">
                <a:latin typeface="Comic Sans MS" pitchFamily="66" charset="0"/>
              </a:rPr>
              <a:t>: What can we do about helping at risk students?</a:t>
            </a:r>
          </a:p>
          <a:p>
            <a:pPr marL="742950" lvl="1" indent="-628650" defTabSz="571500">
              <a:tabLst>
                <a:tab pos="1943100" algn="l"/>
              </a:tabLst>
            </a:pPr>
            <a:r>
              <a:rPr lang="en-US" dirty="0" smtClean="0">
                <a:latin typeface="Comic Sans MS" pitchFamily="66" charset="0"/>
              </a:rPr>
              <a:t>	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Outcome:	Targeted advising to those who fail first year math/English</a:t>
            </a:r>
            <a:endParaRPr lang="en-US" dirty="0" smtClean="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705600" y="457200"/>
            <a:ext cx="2071687" cy="1307592"/>
            <a:chOff x="6248401" y="5081588"/>
            <a:chExt cx="2071687" cy="1307592"/>
          </a:xfrm>
        </p:grpSpPr>
        <p:pic>
          <p:nvPicPr>
            <p:cNvPr id="20173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310438" y="5081588"/>
              <a:ext cx="1009650" cy="1304925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</p:pic>
        <p:pic>
          <p:nvPicPr>
            <p:cNvPr id="201732" name="Picture 4" descr="Photo of Terry Ballman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248401" y="5081588"/>
              <a:ext cx="1032309" cy="13075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</p:pic>
      </p:grpSp>
      <p:sp>
        <p:nvSpPr>
          <p:cNvPr id="8" name="Rectangle 7"/>
          <p:cNvSpPr/>
          <p:nvPr/>
        </p:nvSpPr>
        <p:spPr>
          <a:xfrm>
            <a:off x="685800" y="533400"/>
            <a:ext cx="52661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u="sng" dirty="0" smtClean="0">
                <a:latin typeface="Comic Sans MS" pitchFamily="66" charset="0"/>
              </a:rPr>
              <a:t>Student Success Partnership (SSP)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9" name="Picture 5" descr="C:\Users\Dawn and Bill\AppData\Local\Microsoft\Windows\Temporary Internet Files\Content.IE5\OARBQYLJ\MM900365152[1]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381000"/>
            <a:ext cx="9144000" cy="7620000"/>
          </a:xfrm>
          <a:prstGeom prst="rect">
            <a:avLst/>
          </a:prstGeom>
          <a:noFill/>
        </p:spPr>
      </p:pic>
      <p:pic>
        <p:nvPicPr>
          <p:cNvPr id="6" name="MS900388353[1]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686800" y="6172200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96000" showWhenStopped="0"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/>
        </p:nvGraphicFramePr>
        <p:xfrm>
          <a:off x="381000" y="1219200"/>
          <a:ext cx="5867400" cy="43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 flipH="1">
            <a:off x="838200" y="6019800"/>
            <a:ext cx="304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omic Sans MS" pitchFamily="66" charset="0"/>
              </a:rPr>
              <a:t>Source: CSU 2012  </a:t>
            </a:r>
            <a:endParaRPr lang="en-US" sz="1400" dirty="0">
              <a:latin typeface="Comic Sans MS" pitchFamily="66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457200"/>
            <a:ext cx="2163494" cy="5562600"/>
          </a:xfrm>
          <a:prstGeom prst="rect">
            <a:avLst/>
          </a:prstGeom>
          <a:noFill/>
          <a:ln w="41275" cmpd="thickThin">
            <a:solidFill>
              <a:schemeClr val="accent6"/>
            </a:solidFill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838200" y="381000"/>
            <a:ext cx="52196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mic Sans MS" pitchFamily="66" charset="0"/>
              </a:rPr>
              <a:t>Fee Increases – 2004 to 2012</a:t>
            </a:r>
            <a:endParaRPr lang="en-US" sz="28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85000"/>
              <a:alpha val="29000"/>
            </a:schemeClr>
          </a:solidFill>
          <a:ln w="76200">
            <a:solidFill>
              <a:srgbClr val="FF0000"/>
            </a:solidFill>
          </a:ln>
          <a:effectLst>
            <a:outerShdw blurRad="419100" dist="50800" dir="5400000" sx="96000" sy="96000" algn="ctr" rotWithShape="0">
              <a:schemeClr val="bg1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809799" y="267831"/>
            <a:ext cx="7319257" cy="6354842"/>
            <a:chOff x="809799" y="267831"/>
            <a:chExt cx="7319257" cy="6354842"/>
          </a:xfrm>
        </p:grpSpPr>
        <p:grpSp>
          <p:nvGrpSpPr>
            <p:cNvPr id="28" name="Group 27"/>
            <p:cNvGrpSpPr/>
            <p:nvPr/>
          </p:nvGrpSpPr>
          <p:grpSpPr>
            <a:xfrm>
              <a:off x="809799" y="267831"/>
              <a:ext cx="4700985" cy="6354842"/>
              <a:chOff x="809799" y="267831"/>
              <a:chExt cx="4700985" cy="6354842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838200" y="2590800"/>
                <a:ext cx="4672584" cy="4031873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233363" indent="-233363" algn="ctr"/>
                <a:r>
                  <a:rPr lang="en-US" sz="2400" u="sng" dirty="0" smtClean="0">
                    <a:latin typeface="Comic Sans MS" pitchFamily="66" charset="0"/>
                  </a:rPr>
                  <a:t>TOOLS</a:t>
                </a:r>
              </a:p>
              <a:p>
                <a:pPr marL="233363" indent="-233363"/>
                <a:endParaRPr lang="en-US" sz="500" u="sng" dirty="0" smtClean="0">
                  <a:latin typeface="Comic Sans MS" pitchFamily="66" charset="0"/>
                </a:endParaRPr>
              </a:p>
              <a:p>
                <a:pPr marL="233363" indent="-233363">
                  <a:buFont typeface="Arial" pitchFamily="34" charset="0"/>
                  <a:buChar char="•"/>
                </a:pPr>
                <a:r>
                  <a:rPr lang="en-US" sz="2400" cap="all" dirty="0" smtClean="0">
                    <a:latin typeface="Comic Sans MS" pitchFamily="66" charset="0"/>
                  </a:rPr>
                  <a:t>Strategic </a:t>
                </a:r>
                <a:r>
                  <a:rPr lang="en-US" sz="2400" dirty="0" smtClean="0">
                    <a:latin typeface="Comic Sans MS" pitchFamily="66" charset="0"/>
                  </a:rPr>
                  <a:t>PLANNING</a:t>
                </a:r>
                <a:endParaRPr lang="en-US" sz="500" dirty="0" smtClean="0">
                  <a:latin typeface="Comic Sans MS" pitchFamily="66" charset="0"/>
                </a:endParaRPr>
              </a:p>
              <a:p>
                <a:pPr marL="233363" indent="-233363">
                  <a:buFont typeface="Arial" pitchFamily="34" charset="0"/>
                  <a:buChar char="•"/>
                </a:pPr>
                <a:endParaRPr lang="en-US" sz="500" dirty="0" smtClean="0">
                  <a:latin typeface="Comic Sans MS" pitchFamily="66" charset="0"/>
                </a:endParaRPr>
              </a:p>
              <a:p>
                <a:pPr marL="233363" indent="-233363">
                  <a:buFont typeface="Arial" pitchFamily="34" charset="0"/>
                  <a:buChar char="•"/>
                </a:pPr>
                <a:r>
                  <a:rPr lang="en-US" sz="2400" dirty="0" smtClean="0">
                    <a:latin typeface="Comic Sans MS" pitchFamily="66" charset="0"/>
                  </a:rPr>
                  <a:t>DATA</a:t>
                </a:r>
              </a:p>
              <a:p>
                <a:pPr marL="233363" indent="-233363"/>
                <a:endParaRPr lang="en-US" sz="500" dirty="0" smtClean="0">
                  <a:latin typeface="Comic Sans MS" pitchFamily="66" charset="0"/>
                </a:endParaRPr>
              </a:p>
              <a:p>
                <a:pPr marL="233363" indent="-233363">
                  <a:buFont typeface="Arial" pitchFamily="34" charset="0"/>
                  <a:buChar char="•"/>
                </a:pPr>
                <a:r>
                  <a:rPr lang="en-US" sz="2400" dirty="0" smtClean="0">
                    <a:latin typeface="Comic Sans MS" pitchFamily="66" charset="0"/>
                  </a:rPr>
                  <a:t>TITLE V</a:t>
                </a:r>
              </a:p>
              <a:p>
                <a:pPr marL="233363" indent="-233363">
                  <a:buFont typeface="Arial" pitchFamily="34" charset="0"/>
                  <a:buChar char="•"/>
                </a:pPr>
                <a:endParaRPr lang="en-US" sz="500" dirty="0" smtClean="0">
                  <a:latin typeface="Comic Sans MS" pitchFamily="66" charset="0"/>
                </a:endParaRPr>
              </a:p>
              <a:p>
                <a:pPr marL="233363" indent="-233363">
                  <a:buFont typeface="Arial" pitchFamily="34" charset="0"/>
                  <a:buChar char="•"/>
                </a:pPr>
                <a:r>
                  <a:rPr lang="en-US" sz="2400" cap="all" dirty="0" smtClean="0">
                    <a:latin typeface="Comic Sans MS" pitchFamily="66" charset="0"/>
                  </a:rPr>
                  <a:t>Graduation Initiative</a:t>
                </a:r>
              </a:p>
              <a:p>
                <a:pPr marL="233363" indent="-233363">
                  <a:buFont typeface="Arial" pitchFamily="34" charset="0"/>
                  <a:buChar char="•"/>
                </a:pPr>
                <a:endParaRPr lang="en-US" sz="500" cap="all" dirty="0" smtClean="0">
                  <a:latin typeface="Comic Sans MS" pitchFamily="66" charset="0"/>
                </a:endParaRPr>
              </a:p>
              <a:p>
                <a:pPr marL="233363" indent="-233363">
                  <a:buFont typeface="Arial" pitchFamily="34" charset="0"/>
                  <a:buChar char="•"/>
                </a:pPr>
                <a:r>
                  <a:rPr lang="en-US" sz="2400" dirty="0" smtClean="0">
                    <a:latin typeface="Comic Sans MS" pitchFamily="66" charset="0"/>
                  </a:rPr>
                  <a:t>ADMINISTRATION</a:t>
                </a:r>
              </a:p>
              <a:p>
                <a:pPr marL="233363" indent="-233363">
                  <a:buFont typeface="Arial" pitchFamily="34" charset="0"/>
                  <a:buChar char="•"/>
                </a:pPr>
                <a:endParaRPr lang="en-US" sz="500" dirty="0" smtClean="0">
                  <a:latin typeface="Comic Sans MS" pitchFamily="66" charset="0"/>
                </a:endParaRPr>
              </a:p>
              <a:p>
                <a:pPr marL="233363" indent="-233363">
                  <a:buFont typeface="Arial" pitchFamily="34" charset="0"/>
                  <a:buChar char="•"/>
                </a:pPr>
                <a:r>
                  <a:rPr lang="en-US" sz="2400" dirty="0" smtClean="0">
                    <a:latin typeface="Comic Sans MS" pitchFamily="66" charset="0"/>
                  </a:rPr>
                  <a:t>FACULTY</a:t>
                </a:r>
              </a:p>
              <a:p>
                <a:pPr marL="233363" indent="-233363">
                  <a:buFont typeface="Arial" pitchFamily="34" charset="0"/>
                  <a:buChar char="•"/>
                </a:pPr>
                <a:endParaRPr lang="en-US" sz="500" dirty="0" smtClean="0">
                  <a:latin typeface="Comic Sans MS" pitchFamily="66" charset="0"/>
                </a:endParaRPr>
              </a:p>
              <a:p>
                <a:pPr marL="233363" indent="-233363">
                  <a:buFont typeface="Arial" pitchFamily="34" charset="0"/>
                  <a:buChar char="•"/>
                </a:pPr>
                <a:r>
                  <a:rPr lang="en-US" sz="2400" dirty="0" smtClean="0">
                    <a:latin typeface="Comic Sans MS" pitchFamily="66" charset="0"/>
                  </a:rPr>
                  <a:t>STAFF</a:t>
                </a:r>
              </a:p>
              <a:p>
                <a:pPr marL="233363" indent="-233363">
                  <a:buFont typeface="Arial" pitchFamily="34" charset="0"/>
                  <a:buChar char="•"/>
                </a:pPr>
                <a:endParaRPr lang="en-US" sz="500" dirty="0" smtClean="0">
                  <a:latin typeface="Comic Sans MS" pitchFamily="66" charset="0"/>
                </a:endParaRPr>
              </a:p>
              <a:p>
                <a:pPr marL="233363" indent="-233363">
                  <a:buFont typeface="Arial" pitchFamily="34" charset="0"/>
                  <a:buChar char="•"/>
                </a:pPr>
                <a:r>
                  <a:rPr lang="en-US" sz="2400" dirty="0" smtClean="0">
                    <a:latin typeface="Comic Sans MS" pitchFamily="66" charset="0"/>
                  </a:rPr>
                  <a:t>STUDENTS</a:t>
                </a:r>
                <a:endParaRPr lang="en-US" sz="2400" dirty="0">
                  <a:latin typeface="Comic Sans MS" pitchFamily="66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809799" y="267831"/>
                <a:ext cx="4676601" cy="2246769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 marL="233363" indent="-233363" algn="ctr"/>
                <a:r>
                  <a:rPr lang="en-US" sz="2400" u="sng" dirty="0" smtClean="0">
                    <a:latin typeface="Comic Sans MS" pitchFamily="66" charset="0"/>
                  </a:rPr>
                  <a:t>QUESTIONS</a:t>
                </a:r>
              </a:p>
              <a:p>
                <a:pPr marL="233363" indent="-233363"/>
                <a:endParaRPr lang="en-US" sz="500" u="sng" dirty="0" smtClean="0">
                  <a:latin typeface="Comic Sans MS" pitchFamily="66" charset="0"/>
                </a:endParaRPr>
              </a:p>
              <a:p>
                <a:pPr marL="233363" indent="-233363">
                  <a:buFont typeface="Arial" pitchFamily="34" charset="0"/>
                  <a:buChar char="•"/>
                </a:pPr>
                <a:r>
                  <a:rPr lang="en-US" sz="2400" dirty="0" smtClean="0">
                    <a:latin typeface="Comic Sans MS" pitchFamily="66" charset="0"/>
                  </a:rPr>
                  <a:t>WHO ARE WE?</a:t>
                </a:r>
              </a:p>
              <a:p>
                <a:pPr marL="233363" indent="-233363">
                  <a:buFont typeface="Arial" pitchFamily="34" charset="0"/>
                  <a:buChar char="•"/>
                </a:pPr>
                <a:endParaRPr lang="en-US" sz="500" dirty="0" smtClean="0">
                  <a:latin typeface="Comic Sans MS" pitchFamily="66" charset="0"/>
                </a:endParaRPr>
              </a:p>
              <a:p>
                <a:pPr marL="233363" indent="-233363">
                  <a:buFont typeface="Arial" pitchFamily="34" charset="0"/>
                  <a:buChar char="•"/>
                </a:pPr>
                <a:r>
                  <a:rPr lang="en-US" sz="2400" dirty="0" smtClean="0">
                    <a:latin typeface="Comic Sans MS" pitchFamily="66" charset="0"/>
                  </a:rPr>
                  <a:t>WHO DO WE SERVE?</a:t>
                </a:r>
              </a:p>
              <a:p>
                <a:pPr marL="233363" indent="-233363">
                  <a:buFont typeface="Arial" pitchFamily="34" charset="0"/>
                  <a:buChar char="•"/>
                </a:pPr>
                <a:endParaRPr lang="en-US" sz="500" dirty="0" smtClean="0">
                  <a:latin typeface="Comic Sans MS" pitchFamily="66" charset="0"/>
                </a:endParaRPr>
              </a:p>
              <a:p>
                <a:pPr marL="233363" indent="-233363">
                  <a:buFont typeface="Arial" pitchFamily="34" charset="0"/>
                  <a:buChar char="•"/>
                </a:pPr>
                <a:r>
                  <a:rPr lang="en-US" sz="2400" dirty="0" smtClean="0">
                    <a:latin typeface="Comic Sans MS" pitchFamily="66" charset="0"/>
                  </a:rPr>
                  <a:t>HOW DO WE LOOK TODAY?</a:t>
                </a:r>
              </a:p>
              <a:p>
                <a:pPr marL="233363" indent="-233363">
                  <a:buFont typeface="Arial" pitchFamily="34" charset="0"/>
                  <a:buChar char="•"/>
                </a:pPr>
                <a:endParaRPr lang="en-US" sz="500" dirty="0" smtClean="0">
                  <a:latin typeface="Comic Sans MS" pitchFamily="66" charset="0"/>
                </a:endParaRPr>
              </a:p>
              <a:p>
                <a:pPr marL="233363" indent="-233363">
                  <a:buFont typeface="Arial" pitchFamily="34" charset="0"/>
                  <a:buChar char="•"/>
                </a:pPr>
                <a:r>
                  <a:rPr lang="en-US" sz="2400" dirty="0" smtClean="0">
                    <a:latin typeface="Comic Sans MS" pitchFamily="66" charset="0"/>
                  </a:rPr>
                  <a:t>WHAT’S NEXT?</a:t>
                </a:r>
                <a:endParaRPr lang="en-US" sz="2400" dirty="0">
                  <a:latin typeface="Comic Sans MS" pitchFamily="66" charset="0"/>
                </a:endParaRPr>
              </a:p>
            </p:txBody>
          </p:sp>
        </p:grpSp>
        <p:grpSp>
          <p:nvGrpSpPr>
            <p:cNvPr id="15" name="Group 11"/>
            <p:cNvGrpSpPr/>
            <p:nvPr/>
          </p:nvGrpSpPr>
          <p:grpSpPr>
            <a:xfrm>
              <a:off x="6291943" y="275438"/>
              <a:ext cx="1837113" cy="6347235"/>
              <a:chOff x="6270171" y="0"/>
              <a:chExt cx="1837113" cy="6347235"/>
            </a:xfrm>
          </p:grpSpPr>
          <p:pic>
            <p:nvPicPr>
              <p:cNvPr id="16" name="Picture 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270171" y="0"/>
                <a:ext cx="1828800" cy="2374310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</p:pic>
          <p:pic>
            <p:nvPicPr>
              <p:cNvPr id="17" name="Picture 5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270171" y="5022192"/>
                <a:ext cx="1828800" cy="1325043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</p:pic>
          <p:pic>
            <p:nvPicPr>
              <p:cNvPr id="18" name="Picture 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270171" y="2509531"/>
                <a:ext cx="1837113" cy="2377440"/>
              </a:xfrm>
              <a:prstGeom prst="rect">
                <a:avLst/>
              </a:prstGeom>
              <a:noFill/>
              <a:ln w="25400">
                <a:solidFill>
                  <a:schemeClr val="accent2"/>
                </a:solidFill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28600" y="304800"/>
            <a:ext cx="4876800" cy="762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200" kern="0" dirty="0" smtClean="0">
                <a:latin typeface="Comic Sans MS" pitchFamily="66" charset="0"/>
                <a:ea typeface="+mj-ea"/>
                <a:cs typeface="Arial" pitchFamily="34" charset="0"/>
              </a:rPr>
              <a:t>Who do we serve?</a:t>
            </a:r>
            <a:endParaRPr lang="en-US" sz="3200" kern="0" dirty="0">
              <a:latin typeface="Comic Sans MS" pitchFamily="66" charset="0"/>
              <a:ea typeface="+mj-ea"/>
              <a:cs typeface="Arial" pitchFamily="34" charset="0"/>
            </a:endParaRPr>
          </a:p>
        </p:txBody>
      </p:sp>
      <p:sp>
        <p:nvSpPr>
          <p:cNvPr id="10245" name="Rectangle 451"/>
          <p:cNvSpPr>
            <a:spLocks noChangeArrowheads="1"/>
          </p:cNvSpPr>
          <p:nvPr/>
        </p:nvSpPr>
        <p:spPr bwMode="auto">
          <a:xfrm>
            <a:off x="609600" y="5867400"/>
            <a:ext cx="2667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dirty="0"/>
              <a:t>Source: ERS Enrollment Term </a:t>
            </a:r>
            <a:r>
              <a:rPr lang="en-US" dirty="0" smtClean="0"/>
              <a:t>Files</a:t>
            </a:r>
          </a:p>
          <a:p>
            <a:pPr eaLnBrk="0" hangingPunct="0"/>
            <a:r>
              <a:rPr lang="en-US" dirty="0" smtClean="0"/>
              <a:t>CI Institutional Research 3/13/12</a:t>
            </a:r>
          </a:p>
          <a:p>
            <a:pPr eaLnBrk="0" hangingPunct="0"/>
            <a:endParaRPr lang="en-US" sz="100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25970" y="999469"/>
          <a:ext cx="8458201" cy="43497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5843"/>
                <a:gridCol w="979371"/>
                <a:gridCol w="1157438"/>
                <a:gridCol w="979371"/>
                <a:gridCol w="1074339"/>
                <a:gridCol w="795369"/>
                <a:gridCol w="1246470"/>
              </a:tblGrid>
              <a:tr h="387371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County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99C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Fall 2009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99C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Fall 2010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99C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Fall 2011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99C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18387">
                <a:tc>
                  <a:txBody>
                    <a:bodyPr/>
                    <a:lstStyle/>
                    <a:p>
                      <a:pPr algn="l"/>
                      <a:r>
                        <a:rPr lang="en-US" sz="2000" baseline="0" dirty="0" smtClean="0">
                          <a:latin typeface="Comic Sans MS" pitchFamily="66" charset="0"/>
                        </a:rPr>
                        <a:t> Ventura</a:t>
                      </a:r>
                      <a:endParaRPr lang="en-US" sz="2000" baseline="0" dirty="0">
                        <a:latin typeface="Comic Sans MS" pitchFamily="66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>
                          <a:latin typeface="Comic Sans MS" pitchFamily="66" charset="0"/>
                        </a:rPr>
                        <a:t>674</a:t>
                      </a:r>
                      <a:endParaRPr lang="en-US" sz="2000" b="0" baseline="0" dirty="0">
                        <a:latin typeface="Comic Sans MS" pitchFamily="66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 smtClean="0">
                          <a:latin typeface="Comic Sans MS" pitchFamily="66" charset="0"/>
                        </a:rPr>
                        <a:t>(56.0%)</a:t>
                      </a:r>
                      <a:endParaRPr lang="en-US" sz="2000" b="0" baseline="0" dirty="0" smtClean="0">
                        <a:latin typeface="Comic Sans MS" pitchFamily="66" charset="0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>
                          <a:latin typeface="Comic Sans MS" pitchFamily="66" charset="0"/>
                        </a:rPr>
                        <a:t>681</a:t>
                      </a:r>
                      <a:endParaRPr lang="en-US" sz="2000" b="0" baseline="0" dirty="0">
                        <a:latin typeface="Comic Sans MS" pitchFamily="66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 smtClean="0">
                          <a:latin typeface="Comic Sans MS" pitchFamily="66" charset="0"/>
                        </a:rPr>
                        <a:t>(51.5%)</a:t>
                      </a:r>
                      <a:endParaRPr lang="en-US" sz="2000" b="0" baseline="0" dirty="0" smtClean="0">
                        <a:latin typeface="Comic Sans MS" pitchFamily="66" charset="0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>
                          <a:latin typeface="Comic Sans MS" pitchFamily="66" charset="0"/>
                        </a:rPr>
                        <a:t>666</a:t>
                      </a:r>
                      <a:endParaRPr lang="en-US" sz="2000" b="0" baseline="0" dirty="0">
                        <a:latin typeface="Comic Sans MS" pitchFamily="66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 smtClean="0">
                          <a:latin typeface="Comic Sans MS" pitchFamily="66" charset="0"/>
                        </a:rPr>
                        <a:t>(47.7%)</a:t>
                      </a:r>
                      <a:endParaRPr lang="en-US" sz="2000" b="0" baseline="0" dirty="0" smtClean="0">
                        <a:latin typeface="Comic Sans MS" pitchFamily="66" charset="0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18387">
                <a:tc>
                  <a:txBody>
                    <a:bodyPr/>
                    <a:lstStyle/>
                    <a:p>
                      <a:pPr algn="l"/>
                      <a:r>
                        <a:rPr lang="en-US" sz="2000" baseline="0" dirty="0" smtClean="0">
                          <a:latin typeface="Comic Sans MS" pitchFamily="66" charset="0"/>
                        </a:rPr>
                        <a:t> Los Angeles</a:t>
                      </a:r>
                      <a:endParaRPr lang="en-US" sz="2000" baseline="0" dirty="0">
                        <a:latin typeface="Comic Sans MS" pitchFamily="66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>
                          <a:latin typeface="Comic Sans MS" pitchFamily="66" charset="0"/>
                        </a:rPr>
                        <a:t>208</a:t>
                      </a:r>
                      <a:endParaRPr lang="en-US" sz="2000" b="0" baseline="0" dirty="0">
                        <a:latin typeface="Comic Sans MS" pitchFamily="66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>
                          <a:latin typeface="Comic Sans MS" pitchFamily="66" charset="0"/>
                        </a:rPr>
                        <a:t>(17.3%)</a:t>
                      </a:r>
                      <a:endParaRPr lang="en-US" sz="2000" b="0" baseline="0" dirty="0">
                        <a:latin typeface="Comic Sans MS" pitchFamily="66" charset="0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>
                          <a:latin typeface="Comic Sans MS" pitchFamily="66" charset="0"/>
                        </a:rPr>
                        <a:t>277</a:t>
                      </a:r>
                      <a:endParaRPr lang="en-US" sz="2000" b="0" baseline="0" dirty="0">
                        <a:latin typeface="Comic Sans MS" pitchFamily="66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>
                          <a:latin typeface="Comic Sans MS" pitchFamily="66" charset="0"/>
                        </a:rPr>
                        <a:t>(21.0%)</a:t>
                      </a:r>
                      <a:endParaRPr lang="en-US" sz="2000" b="0" baseline="0" dirty="0">
                        <a:latin typeface="Comic Sans MS" pitchFamily="66" charset="0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>
                          <a:latin typeface="Comic Sans MS" pitchFamily="66" charset="0"/>
                        </a:rPr>
                        <a:t>297</a:t>
                      </a:r>
                      <a:endParaRPr lang="en-US" sz="2000" b="0" baseline="0" dirty="0">
                        <a:latin typeface="Comic Sans MS" pitchFamily="66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>
                          <a:latin typeface="Comic Sans MS" pitchFamily="66" charset="0"/>
                        </a:rPr>
                        <a:t>(21.3%)</a:t>
                      </a:r>
                      <a:endParaRPr lang="en-US" sz="2000" b="0" baseline="0" dirty="0">
                        <a:latin typeface="Comic Sans MS" pitchFamily="66" charset="0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18387">
                <a:tc>
                  <a:txBody>
                    <a:bodyPr/>
                    <a:lstStyle/>
                    <a:p>
                      <a:pPr algn="l"/>
                      <a:r>
                        <a:rPr lang="en-US" sz="2000" baseline="0" dirty="0" smtClean="0">
                          <a:latin typeface="Comic Sans MS" pitchFamily="66" charset="0"/>
                        </a:rPr>
                        <a:t> Other California</a:t>
                      </a:r>
                      <a:endParaRPr lang="en-US" sz="2000" baseline="0" dirty="0">
                        <a:latin typeface="Comic Sans MS" pitchFamily="66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>
                          <a:latin typeface="Comic Sans MS" pitchFamily="66" charset="0"/>
                        </a:rPr>
                        <a:t>100</a:t>
                      </a:r>
                      <a:endParaRPr lang="en-US" sz="2000" b="0" baseline="0" dirty="0">
                        <a:latin typeface="Comic Sans MS" pitchFamily="66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 smtClean="0">
                          <a:latin typeface="Comic Sans MS" pitchFamily="66" charset="0"/>
                        </a:rPr>
                        <a:t>(8.3%)</a:t>
                      </a:r>
                      <a:endParaRPr lang="en-US" sz="2000" b="0" baseline="0" dirty="0" smtClean="0">
                        <a:latin typeface="Comic Sans MS" pitchFamily="66" charset="0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>
                          <a:latin typeface="Comic Sans MS" pitchFamily="66" charset="0"/>
                        </a:rPr>
                        <a:t>97</a:t>
                      </a:r>
                      <a:endParaRPr lang="en-US" sz="2000" b="0" baseline="0" dirty="0">
                        <a:latin typeface="Comic Sans MS" pitchFamily="66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>
                          <a:latin typeface="Comic Sans MS" pitchFamily="66" charset="0"/>
                        </a:rPr>
                        <a:t>(7.3%)</a:t>
                      </a:r>
                      <a:endParaRPr lang="en-US" sz="2000" b="0" baseline="0" dirty="0">
                        <a:latin typeface="Comic Sans MS" pitchFamily="66" charset="0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>
                          <a:latin typeface="Comic Sans MS" pitchFamily="66" charset="0"/>
                        </a:rPr>
                        <a:t>133</a:t>
                      </a:r>
                      <a:endParaRPr lang="en-US" sz="2000" b="0" baseline="0" dirty="0">
                        <a:latin typeface="Comic Sans MS" pitchFamily="66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>
                          <a:latin typeface="Comic Sans MS" pitchFamily="66" charset="0"/>
                        </a:rPr>
                        <a:t>(9.5%)</a:t>
                      </a:r>
                      <a:endParaRPr lang="en-US" sz="2000" b="0" baseline="0" dirty="0">
                        <a:latin typeface="Comic Sans MS" pitchFamily="66" charset="0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18387">
                <a:tc>
                  <a:txBody>
                    <a:bodyPr/>
                    <a:lstStyle/>
                    <a:p>
                      <a:pPr algn="l"/>
                      <a:r>
                        <a:rPr lang="en-US" sz="2000" baseline="0" dirty="0" smtClean="0">
                          <a:latin typeface="Comic Sans MS" pitchFamily="66" charset="0"/>
                        </a:rPr>
                        <a:t> Santa Barbara</a:t>
                      </a:r>
                      <a:endParaRPr lang="en-US" sz="2000" baseline="0" dirty="0">
                        <a:latin typeface="Comic Sans MS" pitchFamily="66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>
                          <a:latin typeface="Comic Sans MS" pitchFamily="66" charset="0"/>
                        </a:rPr>
                        <a:t>60</a:t>
                      </a:r>
                      <a:endParaRPr lang="en-US" sz="2000" b="0" baseline="0" dirty="0">
                        <a:latin typeface="Comic Sans MS" pitchFamily="66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 smtClean="0">
                          <a:latin typeface="Comic Sans MS" pitchFamily="66" charset="0"/>
                        </a:rPr>
                        <a:t>(5.0%)</a:t>
                      </a:r>
                      <a:endParaRPr lang="en-US" sz="2000" b="0" baseline="0" dirty="0" smtClean="0">
                        <a:latin typeface="Comic Sans MS" pitchFamily="66" charset="0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>
                          <a:latin typeface="Comic Sans MS" pitchFamily="66" charset="0"/>
                        </a:rPr>
                        <a:t>77</a:t>
                      </a:r>
                      <a:endParaRPr lang="en-US" sz="2000" b="0" baseline="0" dirty="0">
                        <a:latin typeface="Comic Sans MS" pitchFamily="66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 smtClean="0">
                          <a:latin typeface="Comic Sans MS" pitchFamily="66" charset="0"/>
                        </a:rPr>
                        <a:t>(5.8%)</a:t>
                      </a:r>
                      <a:endParaRPr lang="en-US" sz="2000" b="0" baseline="0" dirty="0" smtClean="0">
                        <a:latin typeface="Comic Sans MS" pitchFamily="66" charset="0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>
                          <a:latin typeface="Comic Sans MS" pitchFamily="66" charset="0"/>
                        </a:rPr>
                        <a:t>107</a:t>
                      </a:r>
                      <a:endParaRPr lang="en-US" sz="2000" b="0" baseline="0" dirty="0">
                        <a:latin typeface="Comic Sans MS" pitchFamily="66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 smtClean="0">
                          <a:latin typeface="Comic Sans MS" pitchFamily="66" charset="0"/>
                        </a:rPr>
                        <a:t>(7.7%)</a:t>
                      </a:r>
                      <a:endParaRPr lang="en-US" sz="2000" b="0" baseline="0" dirty="0" smtClean="0">
                        <a:latin typeface="Comic Sans MS" pitchFamily="66" charset="0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18387">
                <a:tc>
                  <a:txBody>
                    <a:bodyPr/>
                    <a:lstStyle/>
                    <a:p>
                      <a:pPr algn="l"/>
                      <a:r>
                        <a:rPr lang="en-US" sz="2000" baseline="0" dirty="0" smtClean="0">
                          <a:latin typeface="Comic Sans MS" pitchFamily="66" charset="0"/>
                        </a:rPr>
                        <a:t> San Diego</a:t>
                      </a:r>
                      <a:endParaRPr lang="en-US" sz="2000" baseline="0" dirty="0">
                        <a:latin typeface="Comic Sans MS" pitchFamily="66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>
                          <a:latin typeface="Comic Sans MS" pitchFamily="66" charset="0"/>
                        </a:rPr>
                        <a:t>43</a:t>
                      </a:r>
                      <a:endParaRPr lang="en-US" sz="2000" b="0" baseline="0" dirty="0">
                        <a:latin typeface="Comic Sans MS" pitchFamily="66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 smtClean="0">
                          <a:latin typeface="Comic Sans MS" pitchFamily="66" charset="0"/>
                        </a:rPr>
                        <a:t>(3.6%)</a:t>
                      </a:r>
                      <a:endParaRPr lang="en-US" sz="2000" b="0" baseline="0" dirty="0" smtClean="0">
                        <a:latin typeface="Comic Sans MS" pitchFamily="66" charset="0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>
                          <a:latin typeface="Comic Sans MS" pitchFamily="66" charset="0"/>
                        </a:rPr>
                        <a:t>44</a:t>
                      </a:r>
                      <a:endParaRPr lang="en-US" sz="2000" b="0" baseline="0" dirty="0">
                        <a:latin typeface="Comic Sans MS" pitchFamily="66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 smtClean="0">
                          <a:latin typeface="Comic Sans MS" pitchFamily="66" charset="0"/>
                        </a:rPr>
                        <a:t>(3.3%)</a:t>
                      </a:r>
                      <a:endParaRPr lang="en-US" sz="2000" b="0" baseline="0" dirty="0" smtClean="0">
                        <a:latin typeface="Comic Sans MS" pitchFamily="66" charset="0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>
                          <a:latin typeface="Comic Sans MS" pitchFamily="66" charset="0"/>
                        </a:rPr>
                        <a:t>46</a:t>
                      </a:r>
                      <a:endParaRPr lang="en-US" sz="2000" b="0" baseline="0" dirty="0">
                        <a:latin typeface="Comic Sans MS" pitchFamily="66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 smtClean="0">
                          <a:latin typeface="Comic Sans MS" pitchFamily="66" charset="0"/>
                        </a:rPr>
                        <a:t>(3.3%)</a:t>
                      </a:r>
                      <a:endParaRPr lang="en-US" sz="2000" b="0" baseline="0" dirty="0" smtClean="0">
                        <a:latin typeface="Comic Sans MS" pitchFamily="66" charset="0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18387">
                <a:tc>
                  <a:txBody>
                    <a:bodyPr/>
                    <a:lstStyle/>
                    <a:p>
                      <a:pPr algn="l"/>
                      <a:r>
                        <a:rPr lang="en-US" sz="2000" baseline="0" dirty="0" smtClean="0">
                          <a:latin typeface="Comic Sans MS" pitchFamily="66" charset="0"/>
                        </a:rPr>
                        <a:t> Out-of-State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>
                          <a:latin typeface="Comic Sans MS" pitchFamily="66" charset="0"/>
                        </a:rPr>
                        <a:t>39</a:t>
                      </a:r>
                      <a:endParaRPr lang="en-US" sz="2000" b="0" baseline="0" dirty="0">
                        <a:latin typeface="Comic Sans MS" pitchFamily="66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 smtClean="0">
                          <a:latin typeface="Comic Sans MS" pitchFamily="66" charset="0"/>
                        </a:rPr>
                        <a:t>(3.2%)</a:t>
                      </a:r>
                      <a:endParaRPr lang="en-US" sz="2000" b="0" baseline="0" dirty="0" smtClean="0">
                        <a:latin typeface="Comic Sans MS" pitchFamily="66" charset="0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>
                          <a:latin typeface="Comic Sans MS" pitchFamily="66" charset="0"/>
                        </a:rPr>
                        <a:t>44</a:t>
                      </a:r>
                      <a:endParaRPr lang="en-US" sz="2000" b="0" baseline="0" dirty="0">
                        <a:latin typeface="Comic Sans MS" pitchFamily="66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>
                          <a:latin typeface="Comic Sans MS" pitchFamily="66" charset="0"/>
                        </a:rPr>
                        <a:t>(3.3%)</a:t>
                      </a:r>
                      <a:endParaRPr lang="en-US" sz="2000" b="0" baseline="0" dirty="0">
                        <a:latin typeface="Comic Sans MS" pitchFamily="66" charset="0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>
                          <a:latin typeface="Comic Sans MS" pitchFamily="66" charset="0"/>
                        </a:rPr>
                        <a:t>24</a:t>
                      </a:r>
                      <a:endParaRPr lang="en-US" sz="2000" b="0" baseline="0" dirty="0">
                        <a:latin typeface="Comic Sans MS" pitchFamily="66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>
                          <a:latin typeface="Comic Sans MS" pitchFamily="66" charset="0"/>
                        </a:rPr>
                        <a:t>(1.7%)</a:t>
                      </a:r>
                      <a:endParaRPr lang="en-US" sz="2000" b="0" baseline="0" dirty="0">
                        <a:latin typeface="Comic Sans MS" pitchFamily="66" charset="0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18387">
                <a:tc>
                  <a:txBody>
                    <a:bodyPr/>
                    <a:lstStyle/>
                    <a:p>
                      <a:pPr algn="l"/>
                      <a:r>
                        <a:rPr lang="en-US" sz="2000" baseline="0" dirty="0" smtClean="0">
                          <a:latin typeface="Comic Sans MS" pitchFamily="66" charset="0"/>
                        </a:rPr>
                        <a:t> Orange</a:t>
                      </a:r>
                      <a:endParaRPr lang="en-US" sz="2000" baseline="0" dirty="0">
                        <a:latin typeface="Comic Sans MS" pitchFamily="66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>
                          <a:latin typeface="Comic Sans MS" pitchFamily="66" charset="0"/>
                        </a:rPr>
                        <a:t>25</a:t>
                      </a:r>
                      <a:endParaRPr lang="en-US" sz="2000" b="0" baseline="0" dirty="0">
                        <a:latin typeface="Comic Sans MS" pitchFamily="66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 smtClean="0">
                          <a:latin typeface="Comic Sans MS" pitchFamily="66" charset="0"/>
                        </a:rPr>
                        <a:t>(2.1%)</a:t>
                      </a:r>
                      <a:endParaRPr lang="en-US" sz="2000" b="0" baseline="0" dirty="0" smtClean="0">
                        <a:latin typeface="Comic Sans MS" pitchFamily="66" charset="0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>
                          <a:latin typeface="Comic Sans MS" pitchFamily="66" charset="0"/>
                        </a:rPr>
                        <a:t>33</a:t>
                      </a:r>
                      <a:endParaRPr lang="en-US" sz="2000" b="0" baseline="0" dirty="0">
                        <a:latin typeface="Comic Sans MS" pitchFamily="66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 smtClean="0">
                          <a:latin typeface="Comic Sans MS" pitchFamily="66" charset="0"/>
                        </a:rPr>
                        <a:t>(2.5%)</a:t>
                      </a:r>
                      <a:endParaRPr lang="en-US" sz="2000" b="0" baseline="0" dirty="0" smtClean="0">
                        <a:latin typeface="Comic Sans MS" pitchFamily="66" charset="0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>
                          <a:latin typeface="Comic Sans MS" pitchFamily="66" charset="0"/>
                        </a:rPr>
                        <a:t>48</a:t>
                      </a:r>
                      <a:endParaRPr lang="en-US" sz="2000" b="0" baseline="0" dirty="0">
                        <a:latin typeface="Comic Sans MS" pitchFamily="66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 smtClean="0">
                          <a:latin typeface="Comic Sans MS" pitchFamily="66" charset="0"/>
                        </a:rPr>
                        <a:t>(3.4%)</a:t>
                      </a:r>
                      <a:endParaRPr lang="en-US" sz="2000" b="0" baseline="0" dirty="0" smtClean="0">
                        <a:latin typeface="Comic Sans MS" pitchFamily="66" charset="0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18387">
                <a:tc>
                  <a:txBody>
                    <a:bodyPr/>
                    <a:lstStyle/>
                    <a:p>
                      <a:pPr algn="l"/>
                      <a:r>
                        <a:rPr lang="en-US" sz="2000" baseline="0" dirty="0" smtClean="0">
                          <a:latin typeface="Comic Sans MS" pitchFamily="66" charset="0"/>
                        </a:rPr>
                        <a:t> Riverside</a:t>
                      </a:r>
                      <a:endParaRPr lang="en-US" sz="2000" baseline="0" dirty="0">
                        <a:latin typeface="Comic Sans MS" pitchFamily="66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>
                          <a:latin typeface="Comic Sans MS" pitchFamily="66" charset="0"/>
                        </a:rPr>
                        <a:t>22</a:t>
                      </a:r>
                      <a:endParaRPr lang="en-US" sz="2000" b="0" baseline="0" dirty="0">
                        <a:latin typeface="Comic Sans MS" pitchFamily="66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 smtClean="0">
                          <a:latin typeface="Comic Sans MS" pitchFamily="66" charset="0"/>
                        </a:rPr>
                        <a:t>(1.8%)</a:t>
                      </a:r>
                      <a:endParaRPr lang="en-US" sz="2000" b="0" baseline="0" dirty="0" smtClean="0">
                        <a:latin typeface="Comic Sans MS" pitchFamily="66" charset="0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>
                          <a:latin typeface="Comic Sans MS" pitchFamily="66" charset="0"/>
                        </a:rPr>
                        <a:t>22</a:t>
                      </a:r>
                      <a:endParaRPr lang="en-US" sz="2000" b="0" baseline="0" dirty="0">
                        <a:latin typeface="Comic Sans MS" pitchFamily="66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 smtClean="0">
                          <a:latin typeface="Comic Sans MS" pitchFamily="66" charset="0"/>
                        </a:rPr>
                        <a:t>(1.7%)</a:t>
                      </a:r>
                      <a:endParaRPr lang="en-US" sz="2000" b="0" baseline="0" dirty="0" smtClean="0">
                        <a:latin typeface="Comic Sans MS" pitchFamily="66" charset="0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>
                          <a:latin typeface="Comic Sans MS" pitchFamily="66" charset="0"/>
                        </a:rPr>
                        <a:t>30</a:t>
                      </a:r>
                      <a:endParaRPr lang="en-US" sz="2000" b="0" baseline="0" dirty="0">
                        <a:latin typeface="Comic Sans MS" pitchFamily="66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 smtClean="0">
                          <a:latin typeface="Comic Sans MS" pitchFamily="66" charset="0"/>
                        </a:rPr>
                        <a:t>(2.1%)</a:t>
                      </a:r>
                      <a:endParaRPr lang="en-US" sz="2000" b="0" baseline="0" dirty="0" smtClean="0">
                        <a:latin typeface="Comic Sans MS" pitchFamily="66" charset="0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18387">
                <a:tc>
                  <a:txBody>
                    <a:bodyPr/>
                    <a:lstStyle/>
                    <a:p>
                      <a:pPr algn="l"/>
                      <a:r>
                        <a:rPr lang="en-US" sz="2000" baseline="0" dirty="0" smtClean="0">
                          <a:latin typeface="Comic Sans MS" pitchFamily="66" charset="0"/>
                        </a:rPr>
                        <a:t> San Bernardino</a:t>
                      </a:r>
                      <a:endParaRPr lang="en-US" sz="2000" baseline="0" dirty="0">
                        <a:latin typeface="Comic Sans MS" pitchFamily="66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>
                          <a:latin typeface="Comic Sans MS" pitchFamily="66" charset="0"/>
                        </a:rPr>
                        <a:t>18</a:t>
                      </a:r>
                      <a:endParaRPr lang="en-US" sz="2000" b="0" baseline="0" dirty="0">
                        <a:latin typeface="Comic Sans MS" pitchFamily="66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 smtClean="0">
                          <a:latin typeface="Comic Sans MS" pitchFamily="66" charset="0"/>
                        </a:rPr>
                        <a:t>(1.5%)</a:t>
                      </a:r>
                      <a:endParaRPr lang="en-US" sz="2000" b="0" baseline="0" dirty="0" smtClean="0">
                        <a:latin typeface="Comic Sans MS" pitchFamily="66" charset="0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>
                          <a:latin typeface="Comic Sans MS" pitchFamily="66" charset="0"/>
                        </a:rPr>
                        <a:t>30</a:t>
                      </a:r>
                      <a:endParaRPr lang="en-US" sz="2000" b="0" baseline="0" dirty="0">
                        <a:latin typeface="Comic Sans MS" pitchFamily="66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 smtClean="0">
                          <a:latin typeface="Comic Sans MS" pitchFamily="66" charset="0"/>
                        </a:rPr>
                        <a:t>(2.3%)</a:t>
                      </a:r>
                      <a:endParaRPr lang="en-US" sz="2000" b="0" baseline="0" dirty="0" smtClean="0">
                        <a:latin typeface="Comic Sans MS" pitchFamily="66" charset="0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>
                          <a:latin typeface="Comic Sans MS" pitchFamily="66" charset="0"/>
                        </a:rPr>
                        <a:t>29</a:t>
                      </a:r>
                      <a:endParaRPr lang="en-US" sz="2000" b="0" baseline="0" dirty="0">
                        <a:latin typeface="Comic Sans MS" pitchFamily="66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 smtClean="0">
                          <a:latin typeface="Comic Sans MS" pitchFamily="66" charset="0"/>
                        </a:rPr>
                        <a:t>(2.1%)</a:t>
                      </a:r>
                      <a:endParaRPr lang="en-US" sz="2000" b="0" baseline="0" dirty="0" smtClean="0">
                        <a:latin typeface="Comic Sans MS" pitchFamily="66" charset="0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18387">
                <a:tc>
                  <a:txBody>
                    <a:bodyPr/>
                    <a:lstStyle/>
                    <a:p>
                      <a:pPr algn="l"/>
                      <a:r>
                        <a:rPr lang="en-US" sz="2000" baseline="0" dirty="0" smtClean="0">
                          <a:latin typeface="Comic Sans MS" pitchFamily="66" charset="0"/>
                        </a:rPr>
                        <a:t> San Luis Obispo</a:t>
                      </a:r>
                      <a:endParaRPr lang="en-US" sz="2000" baseline="0" dirty="0">
                        <a:latin typeface="Comic Sans MS" pitchFamily="66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>
                          <a:latin typeface="Comic Sans MS" pitchFamily="66" charset="0"/>
                        </a:rPr>
                        <a:t>14</a:t>
                      </a:r>
                      <a:endParaRPr lang="en-US" sz="2000" b="0" baseline="0" dirty="0">
                        <a:latin typeface="Comic Sans MS" pitchFamily="66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 smtClean="0">
                          <a:latin typeface="Comic Sans MS" pitchFamily="66" charset="0"/>
                        </a:rPr>
                        <a:t>(1.2%)</a:t>
                      </a:r>
                      <a:endParaRPr lang="en-US" sz="2000" b="0" baseline="0" dirty="0" smtClean="0">
                        <a:latin typeface="Comic Sans MS" pitchFamily="66" charset="0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>
                          <a:latin typeface="Comic Sans MS" pitchFamily="66" charset="0"/>
                        </a:rPr>
                        <a:t>17</a:t>
                      </a:r>
                      <a:endParaRPr lang="en-US" sz="2000" b="0" baseline="0" dirty="0">
                        <a:latin typeface="Comic Sans MS" pitchFamily="66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 smtClean="0">
                          <a:latin typeface="Comic Sans MS" pitchFamily="66" charset="0"/>
                        </a:rPr>
                        <a:t>(1.3%)</a:t>
                      </a:r>
                      <a:endParaRPr lang="en-US" sz="2000" b="0" baseline="0" dirty="0" smtClean="0">
                        <a:latin typeface="Comic Sans MS" pitchFamily="66" charset="0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>
                          <a:latin typeface="Comic Sans MS" pitchFamily="66" charset="0"/>
                        </a:rPr>
                        <a:t>17</a:t>
                      </a:r>
                      <a:endParaRPr lang="en-US" sz="2000" b="0" baseline="0" dirty="0">
                        <a:latin typeface="Comic Sans MS" pitchFamily="66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 smtClean="0">
                          <a:latin typeface="Comic Sans MS" pitchFamily="66" charset="0"/>
                        </a:rPr>
                        <a:t>(1.2%)</a:t>
                      </a:r>
                      <a:endParaRPr lang="en-US" sz="2000" b="0" baseline="0" dirty="0" smtClean="0">
                        <a:latin typeface="Comic Sans MS" pitchFamily="66" charset="0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83223" y="5410200"/>
            <a:ext cx="2388613" cy="1219200"/>
          </a:xfrm>
          <a:prstGeom prst="rect">
            <a:avLst/>
          </a:prstGeom>
          <a:noFill/>
          <a:ln w="19050" cmpd="dbl">
            <a:solidFill>
              <a:schemeClr val="tx2"/>
            </a:solidFill>
            <a:miter lim="800000"/>
            <a:headEnd/>
            <a:tailEnd/>
          </a:ln>
          <a:effectLst/>
        </p:spPr>
      </p:pic>
      <p:grpSp>
        <p:nvGrpSpPr>
          <p:cNvPr id="11" name="Group 10"/>
          <p:cNvGrpSpPr/>
          <p:nvPr/>
        </p:nvGrpSpPr>
        <p:grpSpPr>
          <a:xfrm>
            <a:off x="3733800" y="1394823"/>
            <a:ext cx="5029200" cy="381000"/>
            <a:chOff x="3733800" y="1394823"/>
            <a:chExt cx="5029200" cy="381000"/>
          </a:xfrm>
        </p:grpSpPr>
        <p:sp>
          <p:nvSpPr>
            <p:cNvPr id="6" name="Oval 5"/>
            <p:cNvSpPr/>
            <p:nvPr/>
          </p:nvSpPr>
          <p:spPr>
            <a:xfrm>
              <a:off x="7772400" y="1394823"/>
              <a:ext cx="990600" cy="381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317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3733800" y="1394823"/>
              <a:ext cx="990600" cy="381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317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5837076" y="1394823"/>
              <a:ext cx="990600" cy="381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3175">
                  <a:solidFill>
                    <a:schemeClr val="tx1"/>
                  </a:solidFill>
                </a:ln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362200" y="609600"/>
            <a:ext cx="8001000" cy="609599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200" kern="0" dirty="0" smtClean="0">
                <a:solidFill>
                  <a:schemeClr val="tx2"/>
                </a:solidFill>
                <a:latin typeface="Comic Sans MS" pitchFamily="66" charset="0"/>
                <a:ea typeface="+mj-ea"/>
                <a:cs typeface="Arial" pitchFamily="34" charset="0"/>
              </a:rPr>
              <a:t>Growth -FTEs (15 units = 1 FTEs)</a:t>
            </a:r>
            <a:endParaRPr lang="en-US" sz="3200" kern="0" dirty="0">
              <a:solidFill>
                <a:schemeClr val="tx2"/>
              </a:solidFill>
              <a:latin typeface="Comic Sans MS" pitchFamily="66" charset="0"/>
              <a:ea typeface="+mj-ea"/>
              <a:cs typeface="Arial" pitchFamily="34" charset="0"/>
            </a:endParaRPr>
          </a:p>
        </p:txBody>
      </p:sp>
      <p:graphicFrame>
        <p:nvGraphicFramePr>
          <p:cNvPr id="8" name="Group 472"/>
          <p:cNvGraphicFramePr>
            <a:graphicFrameLocks/>
          </p:cNvGraphicFramePr>
          <p:nvPr/>
        </p:nvGraphicFramePr>
        <p:xfrm>
          <a:off x="1066800" y="1600200"/>
          <a:ext cx="7315201" cy="4114796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864393"/>
                <a:gridCol w="1816936"/>
                <a:gridCol w="1816936"/>
                <a:gridCol w="1816936"/>
              </a:tblGrid>
              <a:tr h="467591">
                <a:tc>
                  <a:txBody>
                    <a:bodyPr/>
                    <a:lstStyle/>
                    <a:p>
                      <a:pPr marL="469900" marR="0" lvl="0" indent="-469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mic Sans MS" pitchFamily="66" charset="0"/>
                        </a:rPr>
                        <a:t> 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mic Sans MS" pitchFamily="66" charset="0"/>
                        </a:rPr>
                        <a:t>Fall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9FE"/>
                    </a:solidFill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mic Sans MS" pitchFamily="66" charset="0"/>
                        </a:rPr>
                        <a:t>Spring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9FE"/>
                    </a:solidFill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mic Sans MS" pitchFamily="66" charset="0"/>
                        </a:rPr>
                        <a:t>Annual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9FE"/>
                    </a:solidFill>
                  </a:tcPr>
                </a:tc>
              </a:tr>
              <a:tr h="405245">
                <a:tc>
                  <a:txBody>
                    <a:bodyPr/>
                    <a:lstStyle/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90563" algn="l"/>
                        </a:tabLst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mic Sans MS" pitchFamily="66" charset="0"/>
                        </a:rPr>
                        <a:t>2003	-04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mic Sans MS" pitchFamily="66" charset="0"/>
                        </a:rPr>
                        <a:t>1296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mic Sans MS" pitchFamily="66" charset="0"/>
                        </a:rPr>
                        <a:t>1327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mic Sans MS" pitchFamily="66" charset="0"/>
                        </a:rPr>
                        <a:t>1312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5245">
                <a:tc>
                  <a:txBody>
                    <a:bodyPr/>
                    <a:lstStyle/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90563" algn="l"/>
                        </a:tabLst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mic Sans MS" pitchFamily="66" charset="0"/>
                        </a:rPr>
                        <a:t>2004	-05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9FE"/>
                    </a:solidFill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mic Sans MS" pitchFamily="66" charset="0"/>
                        </a:rPr>
                        <a:t>1656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9FE"/>
                    </a:solidFill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mic Sans MS" pitchFamily="66" charset="0"/>
                        </a:rPr>
                        <a:t>1755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9FE"/>
                    </a:solidFill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mic Sans MS" pitchFamily="66" charset="0"/>
                        </a:rPr>
                        <a:t>1706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9FE"/>
                    </a:solidFill>
                  </a:tcPr>
                </a:tc>
              </a:tr>
              <a:tr h="405245">
                <a:tc>
                  <a:txBody>
                    <a:bodyPr/>
                    <a:lstStyle/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90563" algn="l"/>
                        </a:tabLst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mic Sans MS" pitchFamily="66" charset="0"/>
                        </a:rPr>
                        <a:t>2005	-06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mic Sans MS" pitchFamily="66" charset="0"/>
                        </a:rPr>
                        <a:t>2137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mic Sans MS" pitchFamily="66" charset="0"/>
                        </a:rPr>
                        <a:t>2109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mic Sans MS" pitchFamily="66" charset="0"/>
                        </a:rPr>
                        <a:t>2123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5245">
                <a:tc>
                  <a:txBody>
                    <a:bodyPr/>
                    <a:lstStyle/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90563" algn="l"/>
                        </a:tabLst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mic Sans MS" pitchFamily="66" charset="0"/>
                        </a:rPr>
                        <a:t>2006	-07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9FE"/>
                    </a:solidFill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mic Sans MS" pitchFamily="66" charset="0"/>
                        </a:rPr>
                        <a:t>2640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9FE"/>
                    </a:solidFill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mic Sans MS" pitchFamily="66" charset="0"/>
                        </a:rPr>
                        <a:t>2594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9FE"/>
                    </a:solidFill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mic Sans MS" pitchFamily="66" charset="0"/>
                        </a:rPr>
                        <a:t>2617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9FE"/>
                    </a:solidFill>
                  </a:tcPr>
                </a:tc>
              </a:tr>
              <a:tr h="405245">
                <a:tc>
                  <a:txBody>
                    <a:bodyPr/>
                    <a:lstStyle/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90563" algn="l"/>
                        </a:tabLst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mic Sans MS" pitchFamily="66" charset="0"/>
                        </a:rPr>
                        <a:t>2007	-08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mic Sans MS" pitchFamily="66" charset="0"/>
                        </a:rPr>
                        <a:t>3038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mic Sans MS" pitchFamily="66" charset="0"/>
                        </a:rPr>
                        <a:t>2842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Arial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mic Sans MS" pitchFamily="66" charset="0"/>
                        </a:rPr>
                        <a:t> 2940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5245">
                <a:tc>
                  <a:txBody>
                    <a:bodyPr/>
                    <a:lstStyle/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90563" algn="l"/>
                        </a:tabLst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mic Sans MS" pitchFamily="66" charset="0"/>
                        </a:rPr>
                        <a:t>2008	-09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9FE"/>
                    </a:solidFill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mic Sans MS" pitchFamily="66" charset="0"/>
                        </a:rPr>
                        <a:t>3271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Arial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9FE"/>
                    </a:solidFill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mic Sans MS" pitchFamily="66" charset="0"/>
                        </a:rPr>
                        <a:t> 3033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9FE"/>
                    </a:solidFill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mic Sans MS" pitchFamily="66" charset="0"/>
                        </a:rPr>
                        <a:t> 3152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9FE"/>
                    </a:solidFill>
                  </a:tcPr>
                </a:tc>
              </a:tr>
              <a:tr h="405245">
                <a:tc>
                  <a:txBody>
                    <a:bodyPr/>
                    <a:lstStyle/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90563" algn="l"/>
                        </a:tabLst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mic Sans MS" pitchFamily="66" charset="0"/>
                        </a:rPr>
                        <a:t>2009	-10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mic Sans MS" pitchFamily="66" charset="0"/>
                        </a:rPr>
                        <a:t>3314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Arial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mic Sans MS" pitchFamily="66" charset="0"/>
                        </a:rPr>
                        <a:t>2950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mic Sans MS" pitchFamily="66" charset="0"/>
                        </a:rPr>
                        <a:t> 3143</a:t>
                      </a:r>
                      <a:endParaRPr kumimoji="0" lang="en-US" sz="1200" b="1" i="0" u="none" strike="noStrike" cap="none" normalizeH="0" baseline="10000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5245">
                <a:tc>
                  <a:txBody>
                    <a:bodyPr/>
                    <a:lstStyle/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90563" algn="l"/>
                        </a:tabLst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mic Sans MS" pitchFamily="66" charset="0"/>
                        </a:rPr>
                        <a:t>2010	-11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9FE"/>
                    </a:solidFill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mic Sans MS" pitchFamily="66" charset="0"/>
                        </a:rPr>
                        <a:t>3279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Arial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9FE"/>
                    </a:solidFill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mic Sans MS" pitchFamily="66" charset="0"/>
                        </a:rPr>
                        <a:t>3244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9FE"/>
                    </a:solidFill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mic Sans MS" pitchFamily="66" charset="0"/>
                        </a:rPr>
                        <a:t>3271</a:t>
                      </a:r>
                      <a:endParaRPr kumimoji="0" lang="en-US" sz="1200" b="1" i="0" u="none" strike="noStrike" cap="none" normalizeH="0" baseline="10000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9FE"/>
                    </a:solidFill>
                  </a:tcPr>
                </a:tc>
              </a:tr>
              <a:tr h="405245">
                <a:tc>
                  <a:txBody>
                    <a:bodyPr/>
                    <a:lstStyle/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90563" algn="l"/>
                        </a:tabLst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mic Sans MS" pitchFamily="66" charset="0"/>
                        </a:rPr>
                        <a:t>2011	-12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mic Sans MS" pitchFamily="66" charset="0"/>
                        </a:rPr>
                        <a:t>3599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Arial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mic Sans MS" pitchFamily="66" charset="0"/>
                        </a:rPr>
                        <a:t>3581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mic Sans MS" pitchFamily="66" charset="0"/>
                        </a:rPr>
                        <a:t>3590</a:t>
                      </a:r>
                      <a:endParaRPr kumimoji="0" lang="en-US" sz="1200" b="1" i="0" u="none" strike="noStrike" cap="none" normalizeH="0" baseline="10000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3385" name="Rectangle 451"/>
          <p:cNvSpPr>
            <a:spLocks noChangeArrowheads="1"/>
          </p:cNvSpPr>
          <p:nvPr/>
        </p:nvSpPr>
        <p:spPr bwMode="auto">
          <a:xfrm>
            <a:off x="1066800" y="61722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400" dirty="0"/>
              <a:t>Source</a:t>
            </a:r>
            <a:r>
              <a:rPr lang="en-US" sz="1400" dirty="0" smtClean="0"/>
              <a:t>: </a:t>
            </a:r>
            <a:r>
              <a:rPr lang="en-US" sz="1400" dirty="0"/>
              <a:t>ERS Student Census </a:t>
            </a:r>
            <a:r>
              <a:rPr lang="en-US" sz="1400" dirty="0" smtClean="0"/>
              <a:t>Files</a:t>
            </a:r>
          </a:p>
          <a:p>
            <a:pPr eaLnBrk="0" hangingPunct="0"/>
            <a:r>
              <a:rPr lang="en-US" sz="1400" dirty="0" smtClean="0"/>
              <a:t>CI Institutional Research 4/10/12</a:t>
            </a:r>
          </a:p>
          <a:p>
            <a:pPr eaLnBrk="0" hangingPunct="0"/>
            <a:endParaRPr lang="en-US" sz="10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304800"/>
            <a:ext cx="1219200" cy="1561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 bwMode="auto">
          <a:xfrm>
            <a:off x="4137285" y="1371600"/>
            <a:ext cx="4473315" cy="3291840"/>
          </a:xfrm>
          <a:prstGeom prst="rect">
            <a:avLst/>
          </a:prstGeom>
          <a:solidFill>
            <a:schemeClr val="accent1">
              <a:lumMod val="40000"/>
              <a:lumOff val="60000"/>
              <a:alpha val="49000"/>
            </a:schemeClr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28" name="Rectangle 5"/>
          <p:cNvSpPr>
            <a:spLocks noGrp="1" noChangeArrowheads="1"/>
          </p:cNvSpPr>
          <p:nvPr>
            <p:ph type="title"/>
          </p:nvPr>
        </p:nvSpPr>
        <p:spPr>
          <a:xfrm>
            <a:off x="1905000" y="457200"/>
            <a:ext cx="6858000" cy="606425"/>
          </a:xfrm>
          <a:gradFill>
            <a:gsLst>
              <a:gs pos="84000">
                <a:schemeClr val="bg1">
                  <a:lumMod val="95000"/>
                </a:schemeClr>
              </a:gs>
              <a:gs pos="100000">
                <a:srgbClr val="FFFFFF">
                  <a:alpha val="76999"/>
                </a:srgbClr>
              </a:gs>
            </a:gsLst>
            <a:lin ang="0" scaled="1"/>
          </a:gradFill>
        </p:spPr>
        <p:txBody>
          <a:bodyPr>
            <a:normAutofit/>
          </a:bodyPr>
          <a:lstStyle/>
          <a:p>
            <a:pPr eaLnBrk="1" hangingPunct="1"/>
            <a:r>
              <a:rPr lang="en-US" sz="3200" u="sng" dirty="0" smtClean="0">
                <a:latin typeface="Comic Sans MS" pitchFamily="66" charset="0"/>
                <a:cs typeface="Arial" pitchFamily="34" charset="0"/>
              </a:rPr>
              <a:t>New Student Trends (headcount)</a:t>
            </a:r>
          </a:p>
        </p:txBody>
      </p:sp>
      <p:graphicFrame>
        <p:nvGraphicFramePr>
          <p:cNvPr id="1026" name="Object 50"/>
          <p:cNvGraphicFramePr>
            <a:graphicFrameLocks noGrp="1" noChangeAspect="1"/>
          </p:cNvGraphicFramePr>
          <p:nvPr>
            <p:ph sz="half" idx="1"/>
          </p:nvPr>
        </p:nvGraphicFramePr>
        <p:xfrm>
          <a:off x="2743200" y="1600200"/>
          <a:ext cx="4589462" cy="300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Worksheet" r:id="rId5" imgW="2971741" imgH="1942982" progId="Excel.Sheet.8">
                  <p:embed/>
                </p:oleObj>
              </mc:Choice>
              <mc:Fallback>
                <p:oleObj name="Worksheet" r:id="rId5" imgW="2971741" imgH="1942982" progId="Excel.Sheet.8">
                  <p:embed/>
                  <p:pic>
                    <p:nvPicPr>
                      <p:cNvPr id="0" name="Object 50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600200"/>
                        <a:ext cx="4589462" cy="3003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966" name="Group 70"/>
          <p:cNvGraphicFramePr>
            <a:graphicFrameLocks noGrp="1"/>
          </p:cNvGraphicFramePr>
          <p:nvPr>
            <p:ph sz="quarter" idx="2"/>
          </p:nvPr>
        </p:nvGraphicFramePr>
        <p:xfrm>
          <a:off x="457200" y="1371600"/>
          <a:ext cx="3291840" cy="3291840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1097280"/>
                <a:gridCol w="1097280"/>
                <a:gridCol w="1097280"/>
              </a:tblGrid>
              <a:tr h="38100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ahoma" pitchFamily="34" charset="0"/>
                        </a:rPr>
                        <a:t>Number of New Students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418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ahoma" pitchFamily="34" charset="0"/>
                        </a:rPr>
                        <a:t> 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ahoma" pitchFamily="34" charset="0"/>
                        </a:rPr>
                        <a:t>Fall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ahoma" pitchFamily="34" charset="0"/>
                        </a:rPr>
                        <a:t>Spring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ahoma" pitchFamily="34" charset="0"/>
                        </a:rPr>
                        <a:t>2005-06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C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ahoma" pitchFamily="34" charset="0"/>
                        </a:rPr>
                        <a:t>958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C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ahoma" pitchFamily="34" charset="0"/>
                        </a:rPr>
                        <a:t>321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CE3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ahoma" pitchFamily="34" charset="0"/>
                        </a:rPr>
                        <a:t>2006-07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ahoma" pitchFamily="34" charset="0"/>
                        </a:rPr>
                        <a:t>1165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ahoma" pitchFamily="34" charset="0"/>
                        </a:rPr>
                        <a:t>319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ahoma" pitchFamily="34" charset="0"/>
                        </a:rPr>
                        <a:t>2007-08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C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ahoma" pitchFamily="34" charset="0"/>
                        </a:rPr>
                        <a:t>1290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C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ahoma" pitchFamily="34" charset="0"/>
                        </a:rPr>
                        <a:t>346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CE3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ahoma" pitchFamily="34" charset="0"/>
                        </a:rPr>
                        <a:t>2008-09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ahoma" pitchFamily="34" charset="0"/>
                        </a:rPr>
                        <a:t>1131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ahoma" pitchFamily="34" charset="0"/>
                        </a:rPr>
                        <a:t>226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ahoma" pitchFamily="34" charset="0"/>
                        </a:rPr>
                        <a:t>2009-10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C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1203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C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40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CE3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ahoma" pitchFamily="34" charset="0"/>
                        </a:rPr>
                        <a:t>2010-11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1322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304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2011-12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C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1397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C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383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CE3"/>
                    </a:solidFill>
                  </a:tcPr>
                </a:tc>
              </a:tr>
            </a:tbl>
          </a:graphicData>
        </a:graphic>
      </p:graphicFrame>
      <p:sp>
        <p:nvSpPr>
          <p:cNvPr id="1069" name="Text Box 46"/>
          <p:cNvSpPr txBox="1">
            <a:spLocks noChangeArrowheads="1"/>
          </p:cNvSpPr>
          <p:nvPr/>
        </p:nvSpPr>
        <p:spPr bwMode="auto">
          <a:xfrm>
            <a:off x="5562600" y="6248400"/>
            <a:ext cx="30480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1000" dirty="0"/>
              <a:t>CI Institutional Research 3/13/12</a:t>
            </a:r>
          </a:p>
        </p:txBody>
      </p:sp>
      <p:sp>
        <p:nvSpPr>
          <p:cNvPr id="1070" name="Rectangle 47"/>
          <p:cNvSpPr>
            <a:spLocks noChangeArrowheads="1"/>
          </p:cNvSpPr>
          <p:nvPr/>
        </p:nvSpPr>
        <p:spPr bwMode="auto">
          <a:xfrm>
            <a:off x="685800" y="62484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000" dirty="0"/>
              <a:t>Source: ERS Enrollment Term Files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685800" y="4876800"/>
            <a:ext cx="7877133" cy="1117724"/>
            <a:chOff x="609600" y="4876800"/>
            <a:chExt cx="7877133" cy="1117724"/>
          </a:xfrm>
        </p:grpSpPr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550972" y="4876800"/>
              <a:ext cx="1693187" cy="11177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09600" y="4876800"/>
              <a:ext cx="1703476" cy="11155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7" name="Picture 10" descr="http://www.csuci.edu/images/features/banner-studentlife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482055" y="4876800"/>
              <a:ext cx="1452248" cy="1115568"/>
            </a:xfrm>
            <a:prstGeom prst="rect">
              <a:avLst/>
            </a:prstGeom>
            <a:noFill/>
          </p:spPr>
        </p:pic>
        <p:pic>
          <p:nvPicPr>
            <p:cNvPr id="18" name="Picture 9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172200" y="4876800"/>
              <a:ext cx="2314533" cy="11155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57200" y="457200"/>
            <a:ext cx="1600200" cy="590578"/>
          </a:xfrm>
          <a:prstGeom prst="rect">
            <a:avLst/>
          </a:prstGeom>
          <a:noFill/>
          <a:ln w="25400" cmpd="thickThin">
            <a:solidFill>
              <a:srgbClr val="FF0000"/>
            </a:solidFill>
            <a:miter lim="800000"/>
            <a:headEnd/>
            <a:tailEnd/>
          </a:ln>
        </p:spPr>
      </p:pic>
      <p:grpSp>
        <p:nvGrpSpPr>
          <p:cNvPr id="26" name="Group 25"/>
          <p:cNvGrpSpPr/>
          <p:nvPr/>
        </p:nvGrpSpPr>
        <p:grpSpPr>
          <a:xfrm>
            <a:off x="6781800" y="2209800"/>
            <a:ext cx="1743282" cy="1477328"/>
            <a:chOff x="8885420" y="2438400"/>
            <a:chExt cx="1743282" cy="1477328"/>
          </a:xfrm>
        </p:grpSpPr>
        <p:sp>
          <p:nvSpPr>
            <p:cNvPr id="14" name="Rectangle 13"/>
            <p:cNvSpPr/>
            <p:nvPr/>
          </p:nvSpPr>
          <p:spPr>
            <a:xfrm>
              <a:off x="8885420" y="2563318"/>
              <a:ext cx="228600" cy="152400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8885420" y="2836576"/>
              <a:ext cx="228600" cy="15240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8885420" y="3109834"/>
              <a:ext cx="228600" cy="1524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8885420" y="3383092"/>
              <a:ext cx="228600" cy="15240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8885420" y="3656351"/>
              <a:ext cx="228600" cy="15240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144000" y="2438400"/>
              <a:ext cx="1484702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New Fresh.</a:t>
              </a:r>
            </a:p>
            <a:p>
              <a:r>
                <a:rPr lang="en-US" dirty="0" smtClean="0"/>
                <a:t>Transfers</a:t>
              </a:r>
            </a:p>
            <a:p>
              <a:r>
                <a:rPr lang="en-US" dirty="0" smtClean="0"/>
                <a:t>Grad</a:t>
              </a:r>
            </a:p>
            <a:p>
              <a:r>
                <a:rPr lang="en-US" dirty="0" smtClean="0"/>
                <a:t>Credential</a:t>
              </a:r>
            </a:p>
            <a:p>
              <a:r>
                <a:rPr lang="en-US" dirty="0" smtClean="0"/>
                <a:t>Post </a:t>
              </a:r>
              <a:r>
                <a:rPr lang="en-US" dirty="0" err="1" smtClean="0"/>
                <a:t>Bac</a:t>
              </a:r>
              <a:endParaRPr lang="en-US" dirty="0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4953000" y="1447800"/>
            <a:ext cx="3111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omic Sans MS" pitchFamily="66" charset="0"/>
              </a:rPr>
              <a:t>New Students, Fall, 2011</a:t>
            </a:r>
            <a:endParaRPr lang="en-US" b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itle 5"/>
          <p:cNvSpPr>
            <a:spLocks noGrp="1"/>
          </p:cNvSpPr>
          <p:nvPr>
            <p:ph type="title"/>
          </p:nvPr>
        </p:nvSpPr>
        <p:spPr>
          <a:xfrm>
            <a:off x="0" y="381000"/>
            <a:ext cx="4876800" cy="914400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Comic Sans MS" pitchFamily="66" charset="0"/>
                <a:cs typeface="Arial" pitchFamily="34" charset="0"/>
              </a:rPr>
              <a:t>The ratio of “native” to “transfer” students has changed</a:t>
            </a:r>
          </a:p>
        </p:txBody>
      </p:sp>
      <p:sp>
        <p:nvSpPr>
          <p:cNvPr id="12328" name="TextBox 3"/>
          <p:cNvSpPr txBox="1">
            <a:spLocks noChangeArrowheads="1"/>
          </p:cNvSpPr>
          <p:nvPr/>
        </p:nvSpPr>
        <p:spPr bwMode="auto">
          <a:xfrm>
            <a:off x="457200" y="5105400"/>
            <a:ext cx="5943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“</a:t>
            </a:r>
            <a:r>
              <a:rPr lang="en-US" dirty="0">
                <a:latin typeface="Comic Sans MS" pitchFamily="66" charset="0"/>
              </a:rPr>
              <a:t>Entry Status” = whether students begin at CI as freshmen or </a:t>
            </a:r>
            <a:r>
              <a:rPr lang="en-US" dirty="0" smtClean="0">
                <a:latin typeface="Comic Sans MS" pitchFamily="66" charset="0"/>
              </a:rPr>
              <a:t>transfer..</a:t>
            </a:r>
            <a:endParaRPr lang="en-US" dirty="0">
              <a:latin typeface="Comic Sans MS" pitchFamily="66" charset="0"/>
            </a:endParaRPr>
          </a:p>
        </p:txBody>
      </p:sp>
      <p:graphicFrame>
        <p:nvGraphicFramePr>
          <p:cNvPr id="3" name="Group 472"/>
          <p:cNvGraphicFramePr>
            <a:graphicFrameLocks/>
          </p:cNvGraphicFramePr>
          <p:nvPr/>
        </p:nvGraphicFramePr>
        <p:xfrm>
          <a:off x="457200" y="1600200"/>
          <a:ext cx="3962401" cy="3296236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932330"/>
                <a:gridCol w="932330"/>
                <a:gridCol w="1087718"/>
                <a:gridCol w="1010023"/>
              </a:tblGrid>
              <a:tr h="568756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mic Sans MS" pitchFamily="66" charset="0"/>
                        </a:rPr>
                        <a:t>Enrolled Undergraduate Students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mic Sans MS" pitchFamily="66" charset="0"/>
                        </a:rPr>
                        <a:t>by Entry Status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469900" marR="0" lvl="0" indent="-469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469900" marR="0" lvl="0" indent="-469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08887"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mic Sans MS" pitchFamily="66" charset="0"/>
                        </a:rPr>
                        <a:t> </a:t>
                      </a: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mic Sans MS" pitchFamily="66" charset="0"/>
                        </a:rPr>
                        <a:t>Fall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Total (N)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938" marR="0" lvl="0" indent="-7938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mic Sans MS" pitchFamily="66" charset="0"/>
                        </a:rPr>
                        <a:t>Freshmen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mic Sans MS" pitchFamily="66" charset="0"/>
                        </a:rPr>
                        <a:t>Transfer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211"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mic Sans MS" pitchFamily="66" charset="0"/>
                        </a:rPr>
                        <a:t>2006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omic Sans MS"/>
                        </a:rPr>
                        <a:t>2,868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mic Sans MS" pitchFamily="66" charset="0"/>
                        </a:rPr>
                        <a:t>39.4% 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mic Sans MS" pitchFamily="66" charset="0"/>
                        </a:rPr>
                        <a:t> 60.6% 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65211"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mic Sans MS" pitchFamily="66" charset="0"/>
                        </a:rPr>
                        <a:t>2007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omic Sans MS"/>
                        </a:rPr>
                        <a:t>3,289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mic Sans MS" pitchFamily="66" charset="0"/>
                        </a:rPr>
                        <a:t>43.1% 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mic Sans MS" pitchFamily="66" charset="0"/>
                        </a:rPr>
                        <a:t> 56.9% 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211"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mic Sans MS" pitchFamily="66" charset="0"/>
                        </a:rPr>
                        <a:t>2008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omic Sans MS"/>
                        </a:rPr>
                        <a:t>3,482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mic Sans MS" pitchFamily="66" charset="0"/>
                        </a:rPr>
                        <a:t> 46.0% 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mic Sans MS" pitchFamily="66" charset="0"/>
                        </a:rPr>
                        <a:t> 54.0% 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65211"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mic Sans MS" pitchFamily="66" charset="0"/>
                        </a:rPr>
                        <a:t>2009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omic Sans MS"/>
                        </a:rPr>
                        <a:t>3,584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mic Sans MS" pitchFamily="66" charset="0"/>
                        </a:rPr>
                        <a:t>47.1% 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mic Sans MS" pitchFamily="66" charset="0"/>
                        </a:rPr>
                        <a:t> 52.9% 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9056"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mic Sans MS" pitchFamily="66" charset="0"/>
                        </a:rPr>
                        <a:t>2010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omic Sans MS"/>
                        </a:rPr>
                        <a:t>3,593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mic Sans MS" pitchFamily="66" charset="0"/>
                        </a:rPr>
                        <a:t>50.0% 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mic Sans MS" pitchFamily="66" charset="0"/>
                        </a:rPr>
                        <a:t>  50.0% 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69056"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mic Sans MS" pitchFamily="66" charset="0"/>
                        </a:rPr>
                        <a:t>2011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omic Sans MS"/>
                        </a:rPr>
                        <a:t>3,994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mic Sans MS" pitchFamily="66" charset="0"/>
                        </a:rPr>
                        <a:t>  49.8% 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mic Sans MS" pitchFamily="66" charset="0"/>
                        </a:rPr>
                        <a:t> 50.2% 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Group 472"/>
          <p:cNvGraphicFramePr>
            <a:graphicFrameLocks/>
          </p:cNvGraphicFramePr>
          <p:nvPr/>
        </p:nvGraphicFramePr>
        <p:xfrm>
          <a:off x="4953000" y="609600"/>
          <a:ext cx="3962400" cy="3886201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685258"/>
                <a:gridCol w="1058198"/>
                <a:gridCol w="1109472"/>
                <a:gridCol w="1109472"/>
              </a:tblGrid>
              <a:tr h="652229">
                <a:tc gridSpan="4">
                  <a:txBody>
                    <a:bodyPr/>
                    <a:lstStyle/>
                    <a:p>
                      <a:pPr marL="12700" marR="0" lvl="0" indent="-127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mic Sans MS" pitchFamily="66" charset="0"/>
                        </a:rPr>
                        <a:t>Enrolled Undergraduate Students </a:t>
                      </a:r>
                    </a:p>
                    <a:p>
                      <a:pPr marL="12700" marR="0" lvl="0" indent="-127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mic Sans MS" pitchFamily="66" charset="0"/>
                        </a:rPr>
                        <a:t>by Entry Status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469900" marR="0" lvl="0" indent="-469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469900" marR="0" lvl="0" indent="-469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61996">
                <a:tc>
                  <a:txBody>
                    <a:bodyPr/>
                    <a:lstStyle/>
                    <a:p>
                      <a:pPr marL="3175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mic Sans MS" pitchFamily="66" charset="0"/>
                        </a:rPr>
                        <a:t> </a:t>
                      </a:r>
                      <a:r>
                        <a:rPr kumimoji="0" lang="en-US" sz="14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Comic Sans MS" pitchFamily="66" charset="0"/>
                        </a:rPr>
                        <a:t>Spr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marR="0" lvl="0" indent="-7938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Total (N)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marR="0" lvl="0" indent="-7938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mic Sans MS" pitchFamily="66" charset="0"/>
                        </a:rPr>
                        <a:t>Freshmen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938" marR="0" lvl="0" indent="-7938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mic Sans MS" pitchFamily="66" charset="0"/>
                        </a:rPr>
                        <a:t>Transfer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1996">
                <a:tc>
                  <a:txBody>
                    <a:bodyPr/>
                    <a:lstStyle/>
                    <a:p>
                      <a:pPr marL="12700" marR="0" lvl="0" indent="-127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mic Sans MS" pitchFamily="66" charset="0"/>
                        </a:rPr>
                        <a:t>2007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omic Sans MS"/>
                        </a:rPr>
                        <a:t>2,781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0" lvl="0" indent="-127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mic Sans MS" pitchFamily="66" charset="0"/>
                        </a:rPr>
                        <a:t> 38.9% 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0" lvl="0" indent="-127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mic Sans MS" pitchFamily="66" charset="0"/>
                        </a:rPr>
                        <a:t> 61.1% 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61996">
                <a:tc>
                  <a:txBody>
                    <a:bodyPr/>
                    <a:lstStyle/>
                    <a:p>
                      <a:pPr marL="12700" marR="0" lvl="0" indent="-127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mic Sans MS" pitchFamily="66" charset="0"/>
                        </a:rPr>
                        <a:t>2008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omic Sans MS"/>
                        </a:rPr>
                        <a:t>3,179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0" marR="0" lvl="0" indent="-127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mic Sans MS" pitchFamily="66" charset="0"/>
                        </a:rPr>
                        <a:t> 42.0% 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0" marR="0" lvl="0" indent="-127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mic Sans MS" pitchFamily="66" charset="0"/>
                        </a:rPr>
                        <a:t> 58.0% 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1996">
                <a:tc>
                  <a:txBody>
                    <a:bodyPr/>
                    <a:lstStyle/>
                    <a:p>
                      <a:pPr marL="12700" marR="0" lvl="0" indent="-127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mic Sans MS" pitchFamily="66" charset="0"/>
                        </a:rPr>
                        <a:t>2009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omic Sans MS"/>
                        </a:rPr>
                        <a:t>3,213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0" lvl="0" indent="-127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mic Sans MS" pitchFamily="66" charset="0"/>
                        </a:rPr>
                        <a:t> 45.9% 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0" lvl="0" indent="-127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mic Sans MS" pitchFamily="66" charset="0"/>
                        </a:rPr>
                        <a:t> 54.1% 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61996">
                <a:tc>
                  <a:txBody>
                    <a:bodyPr/>
                    <a:lstStyle/>
                    <a:p>
                      <a:pPr marL="12700" marR="0" lvl="0" indent="-127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mic Sans MS" pitchFamily="66" charset="0"/>
                        </a:rPr>
                        <a:t>2010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omic Sans MS"/>
                        </a:rPr>
                        <a:t>3,164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0" marR="0" lvl="0" indent="-127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mic Sans MS" pitchFamily="66" charset="0"/>
                        </a:rPr>
                        <a:t> 49.6% 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0" marR="0" lvl="0" indent="-127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mic Sans MS" pitchFamily="66" charset="0"/>
                        </a:rPr>
                        <a:t> 50.4% 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1996">
                <a:tc>
                  <a:txBody>
                    <a:bodyPr/>
                    <a:lstStyle/>
                    <a:p>
                      <a:pPr marL="12700" marR="0" lvl="0" indent="-127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mic Sans MS" pitchFamily="66" charset="0"/>
                        </a:rPr>
                        <a:t>2011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omic Sans MS"/>
                        </a:rPr>
                        <a:t>3,504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0" lvl="0" indent="-127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mic Sans MS" pitchFamily="66" charset="0"/>
                        </a:rPr>
                        <a:t> 47.7% 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0" lvl="0" indent="-127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mic Sans MS" pitchFamily="66" charset="0"/>
                        </a:rPr>
                        <a:t> 52.3% 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61996">
                <a:tc>
                  <a:txBody>
                    <a:bodyPr/>
                    <a:lstStyle/>
                    <a:p>
                      <a:pPr marL="12700" marR="0" lvl="0" indent="-127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mic Sans MS" pitchFamily="66" charset="0"/>
                        </a:rPr>
                        <a:t>2012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omic Sans MS"/>
                        </a:rPr>
                        <a:t>3,934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0" marR="0" lvl="0" indent="-127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mic Sans MS" pitchFamily="66" charset="0"/>
                        </a:rPr>
                        <a:t> 46.3% 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0" marR="0" lvl="0" indent="-127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mic Sans MS" pitchFamily="66" charset="0"/>
                        </a:rPr>
                        <a:t> 53.7% 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366" name="Rectangle 451"/>
          <p:cNvSpPr>
            <a:spLocks noChangeArrowheads="1"/>
          </p:cNvSpPr>
          <p:nvPr/>
        </p:nvSpPr>
        <p:spPr bwMode="auto">
          <a:xfrm>
            <a:off x="3352800" y="63246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400" dirty="0"/>
              <a:t>Source: ERS Student Census </a:t>
            </a:r>
            <a:r>
              <a:rPr lang="en-US" sz="1400" dirty="0" smtClean="0"/>
              <a:t>Files</a:t>
            </a:r>
          </a:p>
          <a:p>
            <a:pPr eaLnBrk="0" hangingPunct="0"/>
            <a:r>
              <a:rPr lang="en-US" sz="1400" dirty="0" smtClean="0"/>
              <a:t>CI Institutional Research 4/10/12</a:t>
            </a:r>
          </a:p>
          <a:p>
            <a:pPr eaLnBrk="0" hangingPunct="0"/>
            <a:endParaRPr lang="en-US" sz="1000" dirty="0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63732" y="4800600"/>
            <a:ext cx="1492119" cy="1755529"/>
          </a:xfrm>
          <a:prstGeom prst="rect">
            <a:avLst/>
          </a:prstGeom>
          <a:noFill/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8" name="Oval 7"/>
          <p:cNvSpPr/>
          <p:nvPr/>
        </p:nvSpPr>
        <p:spPr>
          <a:xfrm>
            <a:off x="3581400" y="2732314"/>
            <a:ext cx="685800" cy="3572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597729" y="4528457"/>
            <a:ext cx="685800" cy="3647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page master">
  <a:themeElements>
    <a:clrScheme name="page 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ge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page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ge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ge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ge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ge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ge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ge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ge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ge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ge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ge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ge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Profile</Template>
  <TotalTime>15900</TotalTime>
  <Words>2494</Words>
  <Application>Microsoft Office PowerPoint</Application>
  <PresentationFormat>On-screen Show (4:3)</PresentationFormat>
  <Paragraphs>973</Paragraphs>
  <Slides>33</Slides>
  <Notes>31</Notes>
  <HiddenSlides>0</HiddenSlides>
  <MMClips>2</MMClips>
  <ScaleCrop>false</ScaleCrop>
  <HeadingPairs>
    <vt:vector size="6" baseType="variant"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2_Custom Design</vt:lpstr>
      <vt:lpstr>1_Custom Design</vt:lpstr>
      <vt:lpstr>Custom Design</vt:lpstr>
      <vt:lpstr>page master</vt:lpstr>
      <vt:lpstr>Office Theme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New Student Trends (headcount)</vt:lpstr>
      <vt:lpstr>The ratio of “native” to “transfer” students has changed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One Year Follow-up  … </vt:lpstr>
      <vt:lpstr>PowerPoint Presentation</vt:lpstr>
      <vt:lpstr>First Year Retention – STEM Majors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CSU Channel Islands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CSU Channel Islands</dc:title>
  <dc:creator>CSUCI</dc:creator>
  <cp:lastModifiedBy>CSUCI User</cp:lastModifiedBy>
  <cp:revision>811</cp:revision>
  <dcterms:created xsi:type="dcterms:W3CDTF">2009-05-28T21:36:52Z</dcterms:created>
  <dcterms:modified xsi:type="dcterms:W3CDTF">2012-11-29T22:25:43Z</dcterms:modified>
</cp:coreProperties>
</file>